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4DAE2"/>
          </a:solidFill>
        </a:fill>
      </a:tcStyle>
    </a:wholeTbl>
    <a:band2H>
      <a:tcTxStyle b="def" i="def"/>
      <a:tcStyle>
        <a:tcBdr/>
        <a:fill>
          <a:solidFill>
            <a:srgbClr val="EBEDF1"/>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Row>
  </a:tblStyle>
  <a:tblStyle styleId="{C7B018BB-80A7-4F77-B60F-C8B233D01FF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EFE5CE"/>
          </a:solidFill>
        </a:fill>
      </a:tcStyle>
    </a:wholeTbl>
    <a:band2H>
      <a:tcTxStyle b="def" i="def"/>
      <a:tcStyle>
        <a:tcBdr/>
        <a:fill>
          <a:solidFill>
            <a:srgbClr val="F7F2E8"/>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Row>
  </a:tblStyle>
  <a:tblStyle styleId="{EEE7283C-3CF3-47DC-8721-378D4A62B22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BD8DF"/>
          </a:solidFill>
        </a:fill>
      </a:tcStyle>
    </a:wholeTbl>
    <a:band2H>
      <a:tcTxStyle b="def" i="def"/>
      <a:tcStyle>
        <a:tcBdr/>
        <a:fill>
          <a:solidFill>
            <a:srgbClr val="EEECF0"/>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Row>
  </a:tblStyle>
  <a:tblStyle styleId="{CF821DB8-F4EB-4A41-A1BA-3FCAFE7338EE}" styleName="">
    <a:tblBg/>
    <a:wholeTbl>
      <a:tcTxStyle b="off" i="off">
        <a:font>
          <a:latin typeface="Papyrus"/>
          <a:ea typeface="Papyrus"/>
          <a:cs typeface="Papyrus"/>
        </a:font>
        <a:srgbClr val="3E231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7E7"/>
          </a:solidFill>
        </a:fill>
      </a:tcStyle>
    </a:wholeTbl>
    <a:band2H>
      <a:tcTxStyle b="def" i="def"/>
      <a:tcStyle>
        <a:tcBdr/>
        <a:fill>
          <a:solidFill>
            <a:srgbClr val="24383E"/>
          </a:solidFill>
        </a:fill>
      </a:tcStyle>
    </a:band2H>
    <a:firstCol>
      <a:tcTxStyle b="on" i="off">
        <a:font>
          <a:latin typeface="Papyrus"/>
          <a:ea typeface="Papyrus"/>
          <a:cs typeface="Papyrus"/>
        </a:font>
        <a:srgbClr val="24383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Papyrus"/>
          <a:ea typeface="Papyrus"/>
          <a:cs typeface="Papyrus"/>
        </a:font>
        <a:srgbClr val="3E231A"/>
      </a:tcTxStyle>
      <a:tcStyle>
        <a:tcBdr>
          <a:left>
            <a:ln w="12700" cap="flat">
              <a:noFill/>
              <a:miter lim="400000"/>
            </a:ln>
          </a:left>
          <a:right>
            <a:ln w="12700" cap="flat">
              <a:noFill/>
              <a:miter lim="400000"/>
            </a:ln>
          </a:right>
          <a:top>
            <a:ln w="508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rgbClr val="24383E"/>
          </a:solidFill>
        </a:fill>
      </a:tcStyle>
    </a:lastRow>
    <a:firstRow>
      <a:tcTxStyle b="on" i="off">
        <a:font>
          <a:latin typeface="Papyrus"/>
          <a:ea typeface="Papyrus"/>
          <a:cs typeface="Papyrus"/>
        </a:font>
        <a:srgbClr val="24383E"/>
      </a:tcTxStyle>
      <a:tcStyle>
        <a:tcBdr>
          <a:left>
            <a:ln w="12700" cap="flat">
              <a:noFill/>
              <a:miter lim="400000"/>
            </a:ln>
          </a:left>
          <a:right>
            <a:ln w="12700" cap="flat">
              <a:noFill/>
              <a:miter lim="400000"/>
            </a:ln>
          </a:right>
          <a:top>
            <a:ln w="254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CDCBCB"/>
          </a:solidFill>
        </a:fill>
      </a:tcStyle>
    </a:wholeTbl>
    <a:band2H>
      <a:tcTxStyle b="def" i="def"/>
      <a:tcStyle>
        <a:tcBdr/>
        <a:fill>
          <a:solidFill>
            <a:srgbClr val="E8E7E7"/>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Row>
  </a:tblStyle>
  <a:tblStyle styleId="{2708684C-4D16-4618-839F-0558EEFCDFE6}" styleName="">
    <a:tblBg/>
    <a:wholeTbl>
      <a:tcTxStyle b="off"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wholeTbl>
    <a:band2H>
      <a:tcTxStyle b="def" i="def"/>
      <a:tcStyle>
        <a:tcBdr/>
        <a:fill>
          <a:solidFill>
            <a:srgbClr val="FFFFFF"/>
          </a:solidFill>
        </a:fill>
      </a:tcStyle>
    </a:band2H>
    <a:firstCol>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firstCol>
    <a:la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508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lastRow>
    <a:fir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254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89100"/>
            <a:ext cx="10464800" cy="3467100"/>
          </a:xfrm>
          <a:prstGeom prst="rect">
            <a:avLst/>
          </a:prstGeom>
        </p:spPr>
        <p:txBody>
          <a:bodyPr anchor="b"/>
          <a:lstStyle>
            <a:lvl1pPr algn="ctr"/>
          </a:lstStyle>
          <a:p>
            <a:pPr/>
            <a:r>
              <a:t>Title Text</a:t>
            </a:r>
          </a:p>
        </p:txBody>
      </p:sp>
      <p:sp>
        <p:nvSpPr>
          <p:cNvPr id="12" name="Shape 12"/>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
          </p:nvPr>
        </p:nvSpPr>
        <p:spPr>
          <a:xfrm>
            <a:off x="1270000" y="4267200"/>
            <a:ext cx="10464800" cy="850900"/>
          </a:xfrm>
          <a:prstGeom prst="rect">
            <a:avLst/>
          </a:prstGeom>
        </p:spPr>
        <p:txBody>
          <a:bodyPr/>
          <a:lstStyle>
            <a:lvl1pPr marL="0" indent="0" algn="ctr">
              <a:spcBef>
                <a:spcPts val="0"/>
              </a:spcBef>
              <a:buSzTx/>
              <a:buNone/>
            </a:lvl1pPr>
            <a:lvl2pPr algn="ctr">
              <a:spcBef>
                <a:spcPts val="0"/>
              </a:spcBef>
              <a:buBlip>
                <a:blip r:embed="rId2"/>
              </a:buBlip>
            </a:lvl2pPr>
            <a:lvl3pPr algn="ctr">
              <a:spcBef>
                <a:spcPts val="0"/>
              </a:spcBef>
              <a:buBlip>
                <a:blip r:embed="rId2"/>
              </a:buBlip>
            </a:lvl3pPr>
            <a:lvl4pPr algn="ctr">
              <a:spcBef>
                <a:spcPts val="0"/>
              </a:spcBef>
              <a:buBlip>
                <a:blip r:embed="rId2"/>
              </a:buBlip>
            </a:lvl4pPr>
            <a:lvl5pPr algn="ctr">
              <a:spcBef>
                <a:spcPts val="0"/>
              </a:spcBef>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94" name="Shape 94"/>
          <p:cNvSpPr/>
          <p:nvPr>
            <p:ph type="body" sz="quarter" idx="13"/>
          </p:nvPr>
        </p:nvSpPr>
        <p:spPr>
          <a:xfrm>
            <a:off x="1270000" y="6362700"/>
            <a:ext cx="10464800" cy="647700"/>
          </a:xfrm>
          <a:prstGeom prst="rect">
            <a:avLst/>
          </a:prstGeom>
        </p:spPr>
        <p:txBody>
          <a:bodyPr anchor="t"/>
          <a:lstStyle/>
          <a:p>
            <a:pPr marL="0" indent="0" algn="ctr">
              <a:spcBef>
                <a:spcPts val="0"/>
              </a:spcBef>
              <a:buSzTx/>
              <a:buNone/>
              <a:defRPr sz="2800"/>
            </a:pP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sz="half" idx="13"/>
          </p:nvPr>
        </p:nvSpPr>
        <p:spPr>
          <a:xfrm>
            <a:off x="1573807" y="1421424"/>
            <a:ext cx="9855201" cy="5143503"/>
          </a:xfrm>
          <a:prstGeom prst="rect">
            <a:avLst/>
          </a:prstGeom>
        </p:spPr>
        <p:txBody>
          <a:bodyPr lIns="91439" tIns="45719" rIns="91439" bIns="45719" anchor="t">
            <a:noAutofit/>
          </a:bodyPr>
          <a:lstStyle/>
          <a:p>
            <a:pPr/>
          </a:p>
        </p:txBody>
      </p:sp>
      <p:sp>
        <p:nvSpPr>
          <p:cNvPr id="21" name="Shape 21"/>
          <p:cNvSpPr/>
          <p:nvPr>
            <p:ph type="title"/>
          </p:nvPr>
        </p:nvSpPr>
        <p:spPr>
          <a:xfrm>
            <a:off x="1270000" y="6680200"/>
            <a:ext cx="10464800" cy="1270000"/>
          </a:xfrm>
          <a:prstGeom prst="rect">
            <a:avLst/>
          </a:prstGeom>
        </p:spPr>
        <p:txBody>
          <a:bodyPr anchor="b"/>
          <a:lstStyle>
            <a:lvl1pPr algn="ctr"/>
          </a:lstStyle>
          <a:p>
            <a:pPr/>
            <a:r>
              <a:t>Title Text</a:t>
            </a:r>
          </a:p>
        </p:txBody>
      </p:sp>
      <p:sp>
        <p:nvSpPr>
          <p:cNvPr id="22" name="Shape 22"/>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89300"/>
            <a:ext cx="10464800" cy="3175000"/>
          </a:xfrm>
          <a:prstGeom prst="rect">
            <a:avLst/>
          </a:prstGeom>
        </p:spPr>
        <p:txBody>
          <a:bodyPr/>
          <a:lstStyle>
            <a:lvl1pPr algn="ct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75450" y="1408083"/>
            <a:ext cx="4673600" cy="6972301"/>
          </a:xfrm>
          <a:prstGeom prst="rect">
            <a:avLst/>
          </a:prstGeom>
        </p:spPr>
        <p:txBody>
          <a:bodyPr lIns="91439" tIns="45719" rIns="91439" bIns="45719" anchor="t">
            <a:noAutofit/>
          </a:bodyPr>
          <a:lstStyle/>
          <a:p>
            <a:pPr/>
          </a:p>
        </p:txBody>
      </p:sp>
      <p:sp>
        <p:nvSpPr>
          <p:cNvPr id="39" name="Shape 39"/>
          <p:cNvSpPr/>
          <p:nvPr>
            <p:ph type="title"/>
          </p:nvPr>
        </p:nvSpPr>
        <p:spPr>
          <a:xfrm>
            <a:off x="965200" y="1397000"/>
            <a:ext cx="5600700" cy="4038600"/>
          </a:xfrm>
          <a:prstGeom prst="rect">
            <a:avLst/>
          </a:prstGeom>
        </p:spPr>
        <p:txBody>
          <a:bodyPr anchor="b"/>
          <a:lstStyle>
            <a:lvl1pPr algn="ctr">
              <a:defRPr sz="6800"/>
            </a:lvl1pPr>
          </a:lstStyle>
          <a:p>
            <a:pPr/>
            <a:r>
              <a:t>Title Text</a:t>
            </a:r>
          </a:p>
        </p:txBody>
      </p:sp>
      <p:sp>
        <p:nvSpPr>
          <p:cNvPr id="40" name="Shape 40"/>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xfrm>
            <a:off x="1270000" y="635000"/>
            <a:ext cx="10464800" cy="2108200"/>
          </a:xfrm>
          <a:prstGeom prst="rect">
            <a:avLst/>
          </a:prstGeom>
        </p:spPr>
        <p:txBody>
          <a:bodyPr/>
          <a:lstStyle>
            <a:lvl1pPr algn="ct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xfrm>
            <a:off x="1270000" y="635000"/>
            <a:ext cx="10464800" cy="2108200"/>
          </a:xfrm>
          <a:prstGeom prst="rect">
            <a:avLst/>
          </a:prstGeom>
        </p:spPr>
        <p:txBody>
          <a:bodyPr/>
          <a:lstStyle>
            <a:lvl1pPr algn="ctr"/>
          </a:lstStyle>
          <a:p>
            <a:pPr/>
            <a:r>
              <a:t>Title Text</a:t>
            </a:r>
          </a:p>
        </p:txBody>
      </p:sp>
      <p:sp>
        <p:nvSpPr>
          <p:cNvPr id="57" name="Shape 57"/>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31000" y="2857500"/>
            <a:ext cx="5003800" cy="5588000"/>
          </a:xfrm>
          <a:prstGeom prst="rect">
            <a:avLst/>
          </a:prstGeom>
        </p:spPr>
        <p:txBody>
          <a:bodyPr lIns="91439" tIns="45719" rIns="91439" bIns="45719" anchor="t">
            <a:noAutofit/>
          </a:bodyPr>
          <a:lstStyle/>
          <a:p>
            <a:pPr/>
          </a:p>
        </p:txBody>
      </p:sp>
      <p:sp>
        <p:nvSpPr>
          <p:cNvPr id="66" name="Shape 66"/>
          <p:cNvSpPr/>
          <p:nvPr>
            <p:ph type="title"/>
          </p:nvPr>
        </p:nvSpPr>
        <p:spPr>
          <a:xfrm>
            <a:off x="1270000" y="635000"/>
            <a:ext cx="10464800" cy="2108200"/>
          </a:xfrm>
          <a:prstGeom prst="rect">
            <a:avLst/>
          </a:prstGeom>
        </p:spPr>
        <p:txBody>
          <a:bodyPr/>
          <a:lstStyle>
            <a:lvl1pPr algn="ctr"/>
          </a:lstStyle>
          <a:p>
            <a:pPr/>
            <a:r>
              <a:t>Title Text</a:t>
            </a:r>
          </a:p>
        </p:txBody>
      </p:sp>
      <p:sp>
        <p:nvSpPr>
          <p:cNvPr id="67" name="Shape 67"/>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7396539" y="812918"/>
            <a:ext cx="4660903" cy="2984501"/>
          </a:xfrm>
          <a:prstGeom prst="rect">
            <a:avLst/>
          </a:prstGeom>
        </p:spPr>
        <p:txBody>
          <a:bodyPr lIns="91439" tIns="45719" rIns="91439" bIns="45719" anchor="t">
            <a:noAutofit/>
          </a:bodyPr>
          <a:lstStyle/>
          <a:p>
            <a:pPr/>
          </a:p>
        </p:txBody>
      </p:sp>
      <p:sp>
        <p:nvSpPr>
          <p:cNvPr id="84" name="Shape 84"/>
          <p:cNvSpPr/>
          <p:nvPr>
            <p:ph type="pic" sz="quarter" idx="14"/>
          </p:nvPr>
        </p:nvSpPr>
        <p:spPr>
          <a:xfrm>
            <a:off x="7396539" y="4038717"/>
            <a:ext cx="4660903" cy="4864102"/>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25500"/>
            <a:ext cx="6197600" cy="80899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Body Level One</a:t>
            </a:r>
          </a:p>
          <a:p>
            <a:pPr lvl="1"/>
            <a:r>
              <a:t>Body Level Two</a:t>
            </a:r>
          </a:p>
          <a:p>
            <a:pPr lvl="2"/>
            <a:r>
              <a:t>Body Level Three</a:t>
            </a:r>
          </a:p>
          <a:p>
            <a:pPr lvl="3"/>
            <a:r>
              <a:t>Body Level Four</a:t>
            </a:r>
          </a:p>
          <a:p>
            <a:pPr lvl="4"/>
            <a:r>
              <a:t>Body Level Five</a:t>
            </a:r>
          </a:p>
        </p:txBody>
      </p:sp>
      <p:sp>
        <p:nvSpPr>
          <p:cNvPr id="3" name="Shape 3"/>
          <p:cNvSpPr/>
          <p:nvPr>
            <p:ph type="title"/>
          </p:nvPr>
        </p:nvSpPr>
        <p:spPr>
          <a:xfrm>
            <a:off x="1948462" y="1950720"/>
            <a:ext cx="10403841" cy="6615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4" name="Shape 4"/>
          <p:cNvSpPr/>
          <p:nvPr>
            <p:ph type="sldNum" sz="quarter" idx="2"/>
          </p:nvPr>
        </p:nvSpPr>
        <p:spPr>
          <a:xfrm>
            <a:off x="6337299" y="9296400"/>
            <a:ext cx="323479" cy="4572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1pPr>
      <a:lvl2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2pPr>
      <a:lvl3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3pPr>
      <a:lvl4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4pPr>
      <a:lvl5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5pPr>
      <a:lvl6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6pPr>
      <a:lvl7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7pPr>
      <a:lvl8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8pPr>
      <a:lvl9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9pPr>
    </p:titleStyle>
    <p:bodyStyle>
      <a:lvl1pPr marL="4699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1pPr>
      <a:lvl2pPr marL="9398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2pPr>
      <a:lvl3pPr marL="14097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3pPr>
      <a:lvl4pPr marL="18796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4pPr>
      <a:lvl5pPr marL="23495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5pPr>
      <a:lvl6pPr marL="28194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6pPr>
      <a:lvl7pPr marL="32893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7pPr>
      <a:lvl8pPr marL="37592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8pPr>
      <a:lvl9pPr marL="42291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r>
              <a:t>Chaste Love</a:t>
            </a:r>
          </a:p>
        </p:txBody>
      </p:sp>
      <p:sp>
        <p:nvSpPr>
          <p:cNvPr id="120" name="Shape 120"/>
          <p:cNvSpPr/>
          <p:nvPr>
            <p:ph type="subTitle" sz="quarter" idx="1"/>
          </p:nvPr>
        </p:nvSpPr>
        <p:spPr>
          <a:prstGeom prst="rect">
            <a:avLst/>
          </a:prstGeom>
        </p:spPr>
        <p:txBody>
          <a:bodyPr/>
          <a:lstStyle/>
          <a:p>
            <a:pPr/>
            <a:r>
              <a:t>A Time for Patient Waiting</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prstGeom prst="rect">
            <a:avLst/>
          </a:prstGeom>
        </p:spPr>
        <p:txBody>
          <a:bodyPr/>
          <a:lstStyle/>
          <a:p>
            <a:pPr/>
            <a:r>
              <a:t>Dreaming God’s Dream</a:t>
            </a:r>
          </a:p>
        </p:txBody>
      </p:sp>
      <p:sp>
        <p:nvSpPr>
          <p:cNvPr id="147" name="Shape 147"/>
          <p:cNvSpPr/>
          <p:nvPr>
            <p:ph type="body" idx="1"/>
          </p:nvPr>
        </p:nvSpPr>
        <p:spPr>
          <a:prstGeom prst="rect">
            <a:avLst/>
          </a:prstGeom>
        </p:spPr>
        <p:txBody>
          <a:bodyPr/>
          <a:lstStyle/>
          <a:p>
            <a:pPr>
              <a:buBlip>
                <a:blip r:embed="rId2"/>
              </a:buBlip>
            </a:pPr>
            <a:r>
              <a:t>God’s dream for a true love.</a:t>
            </a:r>
          </a:p>
          <a:p>
            <a:pPr>
              <a:buBlip>
                <a:blip r:embed="rId2"/>
              </a:buBlip>
            </a:pPr>
            <a:r>
              <a:t>Our dream for true love.</a:t>
            </a:r>
          </a:p>
          <a:p>
            <a:pPr>
              <a:buBlip>
                <a:blip r:embed="rId2"/>
              </a:buBlip>
            </a:pPr>
            <a:r>
              <a:t>We are created for love.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p>
            <a:pPr/>
            <a:r>
              <a:t>A Greater Gift</a:t>
            </a:r>
          </a:p>
        </p:txBody>
      </p:sp>
      <p:sp>
        <p:nvSpPr>
          <p:cNvPr id="150" name="Shape 150"/>
          <p:cNvSpPr/>
          <p:nvPr>
            <p:ph type="body" idx="1"/>
          </p:nvPr>
        </p:nvSpPr>
        <p:spPr>
          <a:prstGeom prst="rect">
            <a:avLst/>
          </a:prstGeom>
        </p:spPr>
        <p:txBody>
          <a:bodyPr/>
          <a:lstStyle/>
          <a:p>
            <a:pPr>
              <a:buBlip>
                <a:blip r:embed="rId2"/>
              </a:buBlip>
            </a:pPr>
            <a:r>
              <a:t>Striving for the greater spiritual gifts.</a:t>
            </a:r>
          </a:p>
          <a:p>
            <a:pPr>
              <a:buBlip>
                <a:blip r:embed="rId2"/>
              </a:buBlip>
            </a:pPr>
            <a:r>
              <a:t>“I will show you a more excellent way.”</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body" idx="1"/>
          </p:nvPr>
        </p:nvSpPr>
        <p:spPr>
          <a:xfrm>
            <a:off x="1270000" y="1092200"/>
            <a:ext cx="10464800" cy="7569200"/>
          </a:xfrm>
          <a:prstGeom prst="rect">
            <a:avLst/>
          </a:prstGeom>
        </p:spPr>
        <p:txBody>
          <a:bodyPr/>
          <a:lstStyle/>
          <a:p>
            <a:pPr marL="0" indent="0" defTabSz="448055">
              <a:spcBef>
                <a:spcPts val="0"/>
              </a:spcBef>
              <a:buSzTx/>
              <a:buNone/>
              <a:defRPr sz="2500">
                <a:solidFill>
                  <a:srgbClr val="323333"/>
                </a:solidFill>
              </a:defRPr>
            </a:pPr>
            <a:r>
              <a:t>The desire to love is what kept a young person young, he said. But love, he said, wasn’t what was seen in the soap operas.</a:t>
            </a:r>
          </a:p>
          <a:p>
            <a:pPr marL="0" indent="0" defTabSz="448055">
              <a:spcBef>
                <a:spcPts val="0"/>
              </a:spcBef>
              <a:buSzTx/>
              <a:buNone/>
              <a:defRPr sz="2500">
                <a:solidFill>
                  <a:srgbClr val="323333"/>
                </a:solidFill>
              </a:defRPr>
            </a:pPr>
            <a:r>
              <a:t>“Love is more in actions than in words,” he said.</a:t>
            </a:r>
          </a:p>
          <a:p>
            <a:pPr marL="0" indent="0" defTabSz="448055">
              <a:spcBef>
                <a:spcPts val="0"/>
              </a:spcBef>
              <a:buSzTx/>
              <a:buNone/>
              <a:defRPr sz="2500">
                <a:solidFill>
                  <a:srgbClr val="323333"/>
                </a:solidFill>
              </a:defRPr>
            </a:pPr>
            <a:r>
              <a:t>“Love is concrete.”</a:t>
            </a:r>
          </a:p>
          <a:p>
            <a:pPr marL="0" indent="0" defTabSz="448055">
              <a:spcBef>
                <a:spcPts val="0"/>
              </a:spcBef>
              <a:buSzTx/>
              <a:buNone/>
              <a:defRPr sz="2500">
                <a:solidFill>
                  <a:srgbClr val="323333"/>
                </a:solidFill>
              </a:defRPr>
            </a:pPr>
            <a:r>
              <a:t>In this regard, he said how God began to speak of love when he chose the people with whom he made a covenant, when he committed himself to this people.</a:t>
            </a:r>
          </a:p>
          <a:p>
            <a:pPr marL="0" indent="0" defTabSz="448055">
              <a:spcBef>
                <a:spcPts val="0"/>
              </a:spcBef>
              <a:buSzTx/>
              <a:buNone/>
              <a:defRPr sz="2500">
                <a:solidFill>
                  <a:srgbClr val="323333"/>
                </a:solidFill>
              </a:defRPr>
            </a:pPr>
            <a:r>
              <a:t>Secondly, love was in communication, he said.</a:t>
            </a:r>
          </a:p>
          <a:p>
            <a:pPr marL="0" indent="0" defTabSz="448055">
              <a:spcBef>
                <a:spcPts val="0"/>
              </a:spcBef>
              <a:buSzTx/>
              <a:buNone/>
              <a:defRPr sz="2500">
                <a:solidFill>
                  <a:srgbClr val="323333"/>
                </a:solidFill>
              </a:defRPr>
            </a:pPr>
            <a:r>
              <a:t>“Love listens and responds. Love is made in dialogue, in communion. It is communicated. Love is neither deaf nor dumb. It communicates,” he said.</a:t>
            </a:r>
          </a:p>
          <a:p>
            <a:pPr marL="0" indent="0" defTabSz="448055">
              <a:spcBef>
                <a:spcPts val="0"/>
              </a:spcBef>
              <a:buSzTx/>
              <a:buNone/>
              <a:defRPr sz="2500">
                <a:solidFill>
                  <a:srgbClr val="323333"/>
                </a:solidFill>
              </a:defRPr>
            </a:pPr>
            <a:r>
              <a:t>Love was not “a romantic sentiment of the moment”.</a:t>
            </a:r>
          </a:p>
          <a:p>
            <a:pPr marL="0" indent="0" defTabSz="448055">
              <a:spcBef>
                <a:spcPts val="0"/>
              </a:spcBef>
              <a:buSzTx/>
              <a:buNone/>
              <a:defRPr sz="2500">
                <a:solidFill>
                  <a:srgbClr val="323333"/>
                </a:solidFill>
              </a:defRPr>
            </a:pPr>
            <a:r>
              <a:t>Pope Francis also spoke about chastity, admitting that it could be an “unpopular” word that young people did not like.</a:t>
            </a:r>
          </a:p>
          <a:p>
            <a:pPr marL="0" indent="0" defTabSz="448055">
              <a:spcBef>
                <a:spcPts val="0"/>
              </a:spcBef>
              <a:buSzTx/>
              <a:buNone/>
              <a:defRPr sz="2500">
                <a:solidFill>
                  <a:srgbClr val="323333"/>
                </a:solidFill>
              </a:defRPr>
            </a:pPr>
            <a:r>
              <a:t>But love was chaste, he said.</a:t>
            </a:r>
          </a:p>
          <a:p>
            <a:pPr marL="0" indent="0" defTabSz="448055">
              <a:spcBef>
                <a:spcPts val="0"/>
              </a:spcBef>
              <a:buSzTx/>
              <a:buNone/>
              <a:defRPr sz="2500">
                <a:solidFill>
                  <a:srgbClr val="323333"/>
                </a:solidFill>
              </a:defRPr>
            </a:pPr>
            <a:r>
              <a:t>Love was respectful of people and did not use people.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body" idx="1"/>
          </p:nvPr>
        </p:nvSpPr>
        <p:spPr>
          <a:xfrm>
            <a:off x="1270000" y="1446013"/>
            <a:ext cx="10464800" cy="7215387"/>
          </a:xfrm>
          <a:prstGeom prst="rect">
            <a:avLst/>
          </a:prstGeom>
        </p:spPr>
        <p:txBody>
          <a:bodyPr/>
          <a:lstStyle/>
          <a:p>
            <a:pPr marL="0" indent="0" defTabSz="333756">
              <a:spcBef>
                <a:spcPts val="0"/>
              </a:spcBef>
              <a:buSzTx/>
              <a:buNone/>
              <a:defRPr sz="2400">
                <a:solidFill>
                  <a:srgbClr val="323333"/>
                </a:solidFill>
              </a:defRPr>
            </a:pPr>
            <a:r>
              <a:t>“And you, young people, in this hedonistic world, in this world where the only thing that gets attention is pleasure, having a good time, living the good life, I tell you, be chaste. Be chaste,” he said.</a:t>
            </a:r>
          </a:p>
          <a:p>
            <a:pPr marL="0" indent="0" defTabSz="333756">
              <a:spcBef>
                <a:spcPts val="0"/>
              </a:spcBef>
              <a:buSzTx/>
              <a:buNone/>
              <a:defRPr sz="2400">
                <a:solidFill>
                  <a:srgbClr val="323333"/>
                </a:solidFill>
              </a:defRPr>
            </a:pPr>
            <a:r>
              <a:t>The youth responded to his exhortation with applause.</a:t>
            </a:r>
          </a:p>
          <a:p>
            <a:pPr marL="0" indent="0" defTabSz="333756">
              <a:spcBef>
                <a:spcPts val="0"/>
              </a:spcBef>
              <a:buSzTx/>
              <a:buNone/>
              <a:defRPr sz="2400">
                <a:solidFill>
                  <a:srgbClr val="323333"/>
                </a:solidFill>
              </a:defRPr>
            </a:pPr>
            <a:r>
              <a:t>“All of us have gone through times in life when this virtue is difficult,” the Pope said.</a:t>
            </a:r>
          </a:p>
          <a:p>
            <a:pPr marL="0" indent="0" defTabSz="333756">
              <a:spcBef>
                <a:spcPts val="0"/>
              </a:spcBef>
              <a:buSzTx/>
              <a:buNone/>
              <a:defRPr sz="2400">
                <a:solidFill>
                  <a:srgbClr val="323333"/>
                </a:solidFill>
              </a:defRPr>
            </a:pPr>
            <a:r>
              <a:t>“But it is the proof of a genuine love, a love that knows how to give life, that doesn’t seek the other for one’s own pleasure.”</a:t>
            </a:r>
          </a:p>
          <a:p>
            <a:pPr marL="0" indent="0" defTabSz="333756">
              <a:spcBef>
                <a:spcPts val="0"/>
              </a:spcBef>
              <a:buSzTx/>
              <a:buNone/>
              <a:defRPr sz="2400">
                <a:solidFill>
                  <a:srgbClr val="323333"/>
                </a:solidFill>
              </a:defRPr>
            </a:pPr>
            <a:r>
              <a:t>A chaste love was one that saw the other’s life as something sacred, affirming that “I respect you and I don’t want to use you”, he said.</a:t>
            </a:r>
          </a:p>
          <a:p>
            <a:pPr marL="0" indent="0" defTabSz="333756">
              <a:spcBef>
                <a:spcPts val="0"/>
              </a:spcBef>
              <a:buSzTx/>
              <a:buNone/>
              <a:defRPr sz="2400">
                <a:solidFill>
                  <a:srgbClr val="323333"/>
                </a:solidFill>
              </a:defRPr>
            </a:pPr>
            <a:r>
              <a:t>“Look at the love parents have, of so many mothers and fathers who arrive to work in the morning exhausted because they haven’t slept well from having cared for a sick child. This is love. And this is respect,” he said.</a:t>
            </a:r>
          </a:p>
          <a:p>
            <a:pPr marL="0" indent="0" defTabSz="333756">
              <a:spcBef>
                <a:spcPts val="0"/>
              </a:spcBef>
              <a:buSzTx/>
              <a:buNone/>
              <a:defRPr sz="2400">
                <a:solidFill>
                  <a:srgbClr val="323333"/>
                </a:solidFill>
              </a:defRPr>
            </a:pPr>
            <a:r>
              <a:t>Love was service, and serving the others, he said.</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body" idx="1"/>
          </p:nvPr>
        </p:nvSpPr>
        <p:spPr>
          <a:xfrm>
            <a:off x="1270000" y="914547"/>
            <a:ext cx="10464800" cy="7746853"/>
          </a:xfrm>
          <a:prstGeom prst="rect">
            <a:avLst/>
          </a:prstGeom>
        </p:spPr>
        <p:txBody>
          <a:bodyPr/>
          <a:lstStyle/>
          <a:p>
            <a:pPr marL="0" indent="0" defTabSz="219454">
              <a:spcBef>
                <a:spcPts val="0"/>
              </a:spcBef>
              <a:buSzTx/>
              <a:buNone/>
              <a:defRPr sz="1800">
                <a:solidFill>
                  <a:srgbClr val="323333"/>
                </a:solidFill>
              </a:defRPr>
            </a:pPr>
            <a:r>
              <a:t>Father Martin proceeds to offer six ways to love chastely, based on the wisdom of St. Ignatius of Loyola, the founder of the Jesuits, who preached that love shows itself more in deeds than words. Here’s an abridged account:</a:t>
            </a:r>
          </a:p>
          <a:p>
            <a:pPr marL="0" indent="0" defTabSz="219454">
              <a:spcBef>
                <a:spcPts val="0"/>
              </a:spcBef>
              <a:buSzTx/>
              <a:buNone/>
              <a:defRPr sz="1800">
                <a:solidFill>
                  <a:srgbClr val="323333"/>
                </a:solidFill>
              </a:defRPr>
            </a:pPr>
            <a:r>
              <a:t> </a:t>
            </a:r>
          </a:p>
          <a:p>
            <a:pPr marL="0" indent="0" defTabSz="219454">
              <a:spcBef>
                <a:spcPts val="0"/>
              </a:spcBef>
              <a:buSzTx/>
              <a:buNone/>
              <a:defRPr sz="1800">
                <a:solidFill>
                  <a:srgbClr val="323333"/>
                </a:solidFill>
              </a:defRPr>
            </a:pPr>
            <a:r>
              <a:t>1.  Listen compassionately. “Compassionate listening is an important way of making someone feel respected and loved. …Listening in joyful times is important too.”</a:t>
            </a:r>
          </a:p>
          <a:p>
            <a:pPr marL="0" indent="0" defTabSz="219454">
              <a:spcBef>
                <a:spcPts val="0"/>
              </a:spcBef>
              <a:buSzTx/>
              <a:buNone/>
              <a:defRPr sz="1800">
                <a:solidFill>
                  <a:srgbClr val="323333"/>
                </a:solidFill>
              </a:defRPr>
            </a:pPr>
            <a:r>
              <a:t>2.  Be present. “As Jesuit novices, when we were working as hospital chaplains we were taught that a “ministry of presence” – simply being with another person – is an important part of pastoral care.”</a:t>
            </a:r>
          </a:p>
          <a:p>
            <a:pPr marL="0" indent="0" defTabSz="219454">
              <a:spcBef>
                <a:spcPts val="0"/>
              </a:spcBef>
              <a:buSzTx/>
              <a:buNone/>
              <a:defRPr sz="1800">
                <a:solidFill>
                  <a:srgbClr val="323333"/>
                </a:solidFill>
              </a:defRPr>
            </a:pPr>
            <a:r>
              <a:t>3.  Do something practical. “Here’s a good question to ask: What active ways of chaste loving can be part of my life? How about: Help your elderly mother clean her house. Drive a sick friend to the hospital. Babysit for a stressed young couple. Take a friend out to dinner even if it’s not her birthday or a special event. Writer a letter to someone whom you know is lonely…”</a:t>
            </a:r>
          </a:p>
          <a:p>
            <a:pPr marL="0" indent="0" defTabSz="219454">
              <a:spcBef>
                <a:spcPts val="0"/>
              </a:spcBef>
              <a:buSzTx/>
              <a:buNone/>
              <a:defRPr sz="1800">
                <a:solidFill>
                  <a:srgbClr val="323333"/>
                </a:solidFill>
              </a:defRPr>
            </a:pPr>
            <a:r>
              <a:t>4.  Love freely. “One of the hardest parts of love is this: allowing the other to love you as he or she can, not as you want to be loved. …Accepting others as they are means not only trusting in their love, but respecting how they choose to love.”</a:t>
            </a:r>
          </a:p>
          <a:p>
            <a:pPr marL="0" indent="0" defTabSz="219454">
              <a:spcBef>
                <a:spcPts val="0"/>
              </a:spcBef>
              <a:buSzTx/>
              <a:buNone/>
              <a:defRPr sz="1800">
                <a:solidFill>
                  <a:srgbClr val="323333"/>
                </a:solidFill>
              </a:defRPr>
            </a:pPr>
            <a:r>
              <a:t>5.  Forgive. “Forgiveness releases the other from the trap of guilt and can also help to release you from your own anger. It is never easy, but in the end it is an act of love that heals both the forgiver and the forgiven.”</a:t>
            </a:r>
          </a:p>
          <a:p>
            <a:pPr marL="0" indent="0" defTabSz="219454">
              <a:spcBef>
                <a:spcPts val="0"/>
              </a:spcBef>
              <a:buSzTx/>
              <a:buNone/>
              <a:defRPr sz="1800">
                <a:solidFill>
                  <a:srgbClr val="323333"/>
                </a:solidFill>
              </a:defRPr>
            </a:pPr>
            <a:r>
              <a:t>6.  Pray. “Ask God to help those you love. Ask God to be close to them. Most of all, ask God to allow you to see others the way God does.”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p:nvPr>
        </p:nvSpPr>
        <p:spPr>
          <a:prstGeom prst="rect">
            <a:avLst/>
          </a:prstGeom>
        </p:spPr>
        <p:txBody>
          <a:bodyPr/>
          <a:lstStyle/>
          <a:p>
            <a:pPr/>
            <a:r>
              <a:t>Chaste Love and Advent</a:t>
            </a:r>
          </a:p>
        </p:txBody>
      </p:sp>
      <p:sp>
        <p:nvSpPr>
          <p:cNvPr id="159" name="Shape 159"/>
          <p:cNvSpPr/>
          <p:nvPr>
            <p:ph type="body" idx="1"/>
          </p:nvPr>
        </p:nvSpPr>
        <p:spPr>
          <a:prstGeom prst="rect">
            <a:avLst/>
          </a:prstGeom>
        </p:spPr>
        <p:txBody>
          <a:bodyPr/>
          <a:lstStyle/>
          <a:p>
            <a:pPr marL="319531" indent="-319531" defTabSz="397256">
              <a:spcBef>
                <a:spcPts val="2000"/>
              </a:spcBef>
              <a:buBlip>
                <a:blip r:embed="rId2"/>
              </a:buBlip>
              <a:defRPr sz="2500"/>
            </a:pPr>
            <a:r>
              <a:t>Advent is a time of preparation</a:t>
            </a:r>
          </a:p>
          <a:p>
            <a:pPr marL="319531" indent="-319531" defTabSz="397256">
              <a:spcBef>
                <a:spcPts val="2000"/>
              </a:spcBef>
              <a:buBlip>
                <a:blip r:embed="rId2"/>
              </a:buBlip>
              <a:defRPr sz="2500"/>
            </a:pPr>
            <a:r>
              <a:t>Advent is a time of patient waiting</a:t>
            </a:r>
          </a:p>
          <a:p>
            <a:pPr marL="319531" indent="-319531" defTabSz="397256">
              <a:spcBef>
                <a:spcPts val="2000"/>
              </a:spcBef>
              <a:buBlip>
                <a:blip r:embed="rId2"/>
              </a:buBlip>
              <a:defRPr sz="2500"/>
            </a:pPr>
            <a:r>
              <a:t>Chaste love is a preparation for a greater love, for a forever love, for a faithful love, for a love that gives everything to the beloved</a:t>
            </a:r>
          </a:p>
          <a:p>
            <a:pPr marL="319531" indent="-319531" defTabSz="397256">
              <a:spcBef>
                <a:spcPts val="2000"/>
              </a:spcBef>
              <a:buBlip>
                <a:blip r:embed="rId2"/>
              </a:buBlip>
              <a:defRPr sz="2500"/>
            </a:pPr>
            <a:r>
              <a:t>Chaste love waits; chaste love is patient;</a:t>
            </a:r>
          </a:p>
          <a:p>
            <a:pPr marL="0" indent="0" defTabSz="310895">
              <a:spcBef>
                <a:spcPts val="0"/>
              </a:spcBef>
              <a:buSzTx/>
              <a:buNone/>
              <a:defRPr sz="2400">
                <a:solidFill>
                  <a:srgbClr val="000000"/>
                </a:solidFill>
              </a:defRPr>
            </a:pPr>
            <a:r>
              <a:t>Every day, “entering into the life of another, even when that person already has a part to play in our life, demands the sensitivity and restraint which can renew trust and respect. Indeed, the deeper love is, the more it calls for respect for the other’s freedom and the ability to wait until the other opens the door to his or her heart”.</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p:nvPr>
        </p:nvSpPr>
        <p:spPr>
          <a:xfrm>
            <a:off x="1270000" y="634999"/>
            <a:ext cx="10464800" cy="1606850"/>
          </a:xfrm>
          <a:prstGeom prst="rect">
            <a:avLst/>
          </a:prstGeom>
        </p:spPr>
        <p:txBody>
          <a:bodyPr/>
          <a:lstStyle>
            <a:lvl1pPr defTabSz="479044">
              <a:defRPr sz="5900"/>
            </a:lvl1pPr>
          </a:lstStyle>
          <a:p>
            <a:pPr/>
            <a:r>
              <a:t>The Mystery of Incarnate Love</a:t>
            </a:r>
          </a:p>
        </p:txBody>
      </p:sp>
      <p:sp>
        <p:nvSpPr>
          <p:cNvPr id="162" name="Shape 162"/>
          <p:cNvSpPr/>
          <p:nvPr>
            <p:ph type="body" idx="1"/>
          </p:nvPr>
        </p:nvSpPr>
        <p:spPr>
          <a:xfrm>
            <a:off x="1270000" y="2347861"/>
            <a:ext cx="10464800" cy="6313540"/>
          </a:xfrm>
          <a:prstGeom prst="rect">
            <a:avLst/>
          </a:prstGeom>
        </p:spPr>
        <p:txBody>
          <a:bodyPr/>
          <a:lstStyle/>
          <a:p>
            <a:pPr marL="371220" indent="-371220" defTabSz="461518">
              <a:spcBef>
                <a:spcPts val="2300"/>
              </a:spcBef>
              <a:buBlip>
                <a:blip r:embed="rId2"/>
              </a:buBlip>
              <a:defRPr sz="3000"/>
            </a:pPr>
            <a:r>
              <a:t>God’s love is not just an ideal or an abstraction</a:t>
            </a:r>
          </a:p>
          <a:p>
            <a:pPr marL="371220" indent="-371220" defTabSz="461518">
              <a:spcBef>
                <a:spcPts val="2300"/>
              </a:spcBef>
              <a:buBlip>
                <a:blip r:embed="rId2"/>
              </a:buBlip>
              <a:defRPr sz="3000"/>
            </a:pPr>
            <a:r>
              <a:t>In the birth of Christ, the Word (of love) becomes flesh and reveals in a concrete and visible way the love of the Father</a:t>
            </a:r>
          </a:p>
          <a:p>
            <a:pPr marL="371220" indent="-371220" defTabSz="461518">
              <a:spcBef>
                <a:spcPts val="2300"/>
              </a:spcBef>
              <a:buBlip>
                <a:blip r:embed="rId2"/>
              </a:buBlip>
              <a:defRPr sz="3000"/>
            </a:pPr>
            <a:r>
              <a:t>The love of God is seen in the sacrifice of Jesus; the “no greater love” that is lived in laying down one’s life for another</a:t>
            </a:r>
          </a:p>
          <a:p>
            <a:pPr marL="371220" indent="-371220" defTabSz="461518">
              <a:spcBef>
                <a:spcPts val="2300"/>
              </a:spcBef>
              <a:buBlip>
                <a:blip r:embed="rId2"/>
              </a:buBlip>
              <a:defRPr sz="3000"/>
            </a:pPr>
            <a:r>
              <a:t>Love is realized more in giving than in taking; love is pure gift</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title"/>
          </p:nvPr>
        </p:nvSpPr>
        <p:spPr>
          <a:prstGeom prst="rect">
            <a:avLst/>
          </a:prstGeom>
        </p:spPr>
        <p:txBody>
          <a:bodyPr/>
          <a:lstStyle/>
          <a:p>
            <a:pPr/>
            <a:r>
              <a:t>Promise and Fulfillment</a:t>
            </a:r>
          </a:p>
        </p:txBody>
      </p:sp>
      <p:sp>
        <p:nvSpPr>
          <p:cNvPr id="165" name="Shape 165"/>
          <p:cNvSpPr/>
          <p:nvPr>
            <p:ph type="body" idx="1"/>
          </p:nvPr>
        </p:nvSpPr>
        <p:spPr>
          <a:prstGeom prst="rect">
            <a:avLst/>
          </a:prstGeom>
        </p:spPr>
        <p:txBody>
          <a:bodyPr/>
          <a:lstStyle/>
          <a:p>
            <a:pPr marL="422909" indent="-422909" defTabSz="525779">
              <a:spcBef>
                <a:spcPts val="2700"/>
              </a:spcBef>
              <a:buBlip>
                <a:blip r:embed="rId2"/>
              </a:buBlip>
              <a:defRPr sz="3400"/>
            </a:pPr>
            <a:r>
              <a:t>God promises us that if we wait patiently for love that love will come and bring with it fulfillment; love will be the answer to our deepest prayers, hopes and dreams; Love brings an abundance of life, a love that fulfills us as persons</a:t>
            </a:r>
          </a:p>
          <a:p>
            <a:pPr marL="422909" indent="-422909" defTabSz="525779">
              <a:spcBef>
                <a:spcPts val="2700"/>
              </a:spcBef>
              <a:buBlip>
                <a:blip r:embed="rId2"/>
              </a:buBlip>
              <a:defRPr sz="3400"/>
            </a:pPr>
            <a:r>
              <a:t>Prayer as an aid in patiently waiting for the fulfillment of love’s promises; praying for the coming of love in one’s life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title"/>
          </p:nvPr>
        </p:nvSpPr>
        <p:spPr>
          <a:prstGeom prst="rect">
            <a:avLst/>
          </a:prstGeom>
        </p:spPr>
        <p:txBody>
          <a:bodyPr/>
          <a:lstStyle/>
          <a:p>
            <a:pPr/>
            <a:r>
              <a:t>Mary, Mother of Love</a:t>
            </a:r>
          </a:p>
        </p:txBody>
      </p:sp>
      <p:sp>
        <p:nvSpPr>
          <p:cNvPr id="168" name="Shape 168"/>
          <p:cNvSpPr/>
          <p:nvPr>
            <p:ph type="body" idx="1"/>
          </p:nvPr>
        </p:nvSpPr>
        <p:spPr>
          <a:prstGeom prst="rect">
            <a:avLst/>
          </a:prstGeom>
        </p:spPr>
        <p:txBody>
          <a:bodyPr/>
          <a:lstStyle/>
          <a:p>
            <a:pPr marL="422909" indent="-422909" defTabSz="525779">
              <a:spcBef>
                <a:spcPts val="2700"/>
              </a:spcBef>
              <a:buBlip>
                <a:blip r:embed="rId2"/>
              </a:buBlip>
              <a:defRPr sz="3400"/>
            </a:pPr>
            <a:r>
              <a:t>Mary teaches us about faithful love</a:t>
            </a:r>
          </a:p>
          <a:p>
            <a:pPr marL="422909" indent="-422909" defTabSz="525779">
              <a:spcBef>
                <a:spcPts val="2700"/>
              </a:spcBef>
              <a:buBlip>
                <a:blip r:embed="rId2"/>
              </a:buBlip>
              <a:defRPr sz="3400"/>
            </a:pPr>
            <a:r>
              <a:t>Mary teaches us how to say “yes” every day to the challenges and demands of love</a:t>
            </a:r>
          </a:p>
          <a:p>
            <a:pPr marL="422909" indent="-422909" defTabSz="525779">
              <a:spcBef>
                <a:spcPts val="2700"/>
              </a:spcBef>
              <a:buBlip>
                <a:blip r:embed="rId2"/>
              </a:buBlip>
              <a:defRPr sz="3400"/>
            </a:pPr>
            <a:r>
              <a:t>Joseph teaches us how to guard love and to keep it pure</a:t>
            </a:r>
          </a:p>
          <a:p>
            <a:pPr marL="422909" indent="-422909" defTabSz="525779">
              <a:spcBef>
                <a:spcPts val="2700"/>
              </a:spcBef>
              <a:buBlip>
                <a:blip r:embed="rId2"/>
              </a:buBlip>
              <a:defRPr sz="3400"/>
            </a:pPr>
            <a:r>
              <a:t>Mary and Joseph nurture love and allow it to mature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ph type="title"/>
          </p:nvPr>
        </p:nvSpPr>
        <p:spPr>
          <a:prstGeom prst="rect">
            <a:avLst/>
          </a:prstGeom>
        </p:spPr>
        <p:txBody>
          <a:bodyPr/>
          <a:lstStyle/>
          <a:p>
            <a:pPr/>
            <a:r>
              <a:t>Teaching love</a:t>
            </a:r>
          </a:p>
        </p:txBody>
      </p:sp>
      <p:sp>
        <p:nvSpPr>
          <p:cNvPr id="171" name="Shape 171"/>
          <p:cNvSpPr/>
          <p:nvPr>
            <p:ph type="body" idx="1"/>
          </p:nvPr>
        </p:nvSpPr>
        <p:spPr>
          <a:prstGeom prst="rect">
            <a:avLst/>
          </a:prstGeom>
        </p:spPr>
        <p:txBody>
          <a:bodyPr/>
          <a:lstStyle/>
          <a:p>
            <a:pPr>
              <a:buBlip>
                <a:blip r:embed="rId2"/>
              </a:buBlip>
            </a:pPr>
            <a:r>
              <a:t>Every encounter, every experience in life teaches us about love</a:t>
            </a:r>
          </a:p>
          <a:p>
            <a:pPr>
              <a:buBlip>
                <a:blip r:embed="rId2"/>
              </a:buBlip>
            </a:pPr>
            <a:r>
              <a:t>Love in the family is about listening to the Word of God and keeping it</a:t>
            </a:r>
          </a:p>
          <a:p>
            <a:pPr>
              <a:buBlip>
                <a:blip r:embed="rId2"/>
              </a:buBlip>
            </a:pPr>
            <a:r>
              <a:t>Love is fulfilled in relationships - how to conduct our relationships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xfrm>
            <a:off x="1270000" y="635000"/>
            <a:ext cx="10464800" cy="1020117"/>
          </a:xfrm>
          <a:prstGeom prst="rect">
            <a:avLst/>
          </a:prstGeom>
        </p:spPr>
        <p:txBody>
          <a:bodyPr/>
          <a:lstStyle>
            <a:lvl1pPr defTabSz="379729">
              <a:defRPr sz="4600"/>
            </a:lvl1pPr>
          </a:lstStyle>
          <a:p>
            <a:pPr/>
            <a:r>
              <a:t>Prayer</a:t>
            </a:r>
          </a:p>
        </p:txBody>
      </p:sp>
      <p:sp>
        <p:nvSpPr>
          <p:cNvPr id="123" name="Shape 123"/>
          <p:cNvSpPr/>
          <p:nvPr>
            <p:ph type="body" idx="1"/>
          </p:nvPr>
        </p:nvSpPr>
        <p:spPr>
          <a:xfrm>
            <a:off x="1270000" y="1664543"/>
            <a:ext cx="10464800" cy="6996856"/>
          </a:xfrm>
          <a:prstGeom prst="rect">
            <a:avLst/>
          </a:prstGeom>
        </p:spPr>
        <p:txBody>
          <a:bodyPr/>
          <a:lstStyle/>
          <a:p>
            <a:pPr marL="253745" indent="-253745" defTabSz="315468">
              <a:spcBef>
                <a:spcPts val="1600"/>
              </a:spcBef>
              <a:buBlip>
                <a:blip r:embed="rId2"/>
              </a:buBlip>
              <a:defRPr sz="2000"/>
            </a:pPr>
            <a:r>
              <a:t>O Lord Jesus, you lived in the home of Mary and Joseph in Nazareth.  There you grew in age, wisdom and grace as you prepared to fulfill your mission as our Redeemer.  R/:  We entrust our families to you.</a:t>
            </a:r>
          </a:p>
          <a:p>
            <a:pPr marL="253745" indent="-253745" defTabSz="315468">
              <a:spcBef>
                <a:spcPts val="1600"/>
              </a:spcBef>
              <a:buBlip>
                <a:blip r:embed="rId2"/>
              </a:buBlip>
              <a:defRPr sz="2000"/>
            </a:pPr>
            <a:r>
              <a:t>O Blessed Mary, you are the Mother of our savior.  At Nazareth you cared for Jesus and nurtured him in the peace and joy of your home.  R/:  We entrust our families to you.</a:t>
            </a:r>
          </a:p>
          <a:p>
            <a:pPr marL="253745" indent="-253745" defTabSz="315468">
              <a:spcBef>
                <a:spcPts val="1600"/>
              </a:spcBef>
              <a:buBlip>
                <a:blip r:embed="rId2"/>
              </a:buBlip>
              <a:defRPr sz="2000"/>
            </a:pPr>
            <a:r>
              <a:t>O St. Joseph, you provided a secure and loving home for Jesus and Mary, and gave us a model of fatherhood while showing us the dignity of work.  R/:  We entrust our families to you.</a:t>
            </a:r>
          </a:p>
          <a:p>
            <a:pPr marL="253745" indent="-253745" defTabSz="315468">
              <a:spcBef>
                <a:spcPts val="1600"/>
              </a:spcBef>
              <a:buBlip>
                <a:blip r:embed="rId2"/>
              </a:buBlip>
              <a:defRPr sz="2000"/>
            </a:pPr>
            <a:r>
              <a:t>Holy Family, we consecrate ourselves and our families to you.  May we be completely united in a love that is lasting, faithful, and open to the gift of new life.  Help us to grow in virtue, to forgive one another from our hearts, and to live in peace all our days.  Keep us strong in faith, persevering in prayer, diligent in our work, and generous toward those in need.  May our home, O Holy Family, truly become a domestic church where we reflect your example in our daily life.  Amen.  R/:  Jesus, Mary and Joseph, pray for us!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ph type="title"/>
          </p:nvPr>
        </p:nvSpPr>
        <p:spPr>
          <a:prstGeom prst="rect">
            <a:avLst/>
          </a:prstGeom>
        </p:spPr>
        <p:txBody>
          <a:bodyPr/>
          <a:lstStyle/>
          <a:p>
            <a:pPr/>
            <a:r>
              <a:t>Reflection questions</a:t>
            </a:r>
          </a:p>
        </p:txBody>
      </p:sp>
      <p:sp>
        <p:nvSpPr>
          <p:cNvPr id="174" name="Shape 174"/>
          <p:cNvSpPr/>
          <p:nvPr>
            <p:ph type="body" idx="1"/>
          </p:nvPr>
        </p:nvSpPr>
        <p:spPr>
          <a:prstGeom prst="rect">
            <a:avLst/>
          </a:prstGeom>
        </p:spPr>
        <p:txBody>
          <a:bodyPr/>
          <a:lstStyle/>
          <a:p>
            <a:pPr marL="375920" indent="-375920" defTabSz="467359">
              <a:spcBef>
                <a:spcPts val="2400"/>
              </a:spcBef>
              <a:buBlip>
                <a:blip r:embed="rId2"/>
              </a:buBlip>
              <a:defRPr sz="3000"/>
            </a:pPr>
            <a:r>
              <a:t>How can parents be an example of chaste love for their children?</a:t>
            </a:r>
          </a:p>
          <a:p>
            <a:pPr marL="375920" indent="-375920" defTabSz="467359">
              <a:spcBef>
                <a:spcPts val="2400"/>
              </a:spcBef>
              <a:buBlip>
                <a:blip r:embed="rId2"/>
              </a:buBlip>
              <a:defRPr sz="3000"/>
            </a:pPr>
            <a:r>
              <a:t>What sort of language makes chaste love achievable and desirable?</a:t>
            </a:r>
          </a:p>
          <a:p>
            <a:pPr marL="375920" indent="-375920" defTabSz="467359">
              <a:spcBef>
                <a:spcPts val="2400"/>
              </a:spcBef>
              <a:buBlip>
                <a:blip r:embed="rId2"/>
              </a:buBlip>
              <a:defRPr sz="3000"/>
            </a:pPr>
            <a:r>
              <a:t>How can parents point out examples of chaste love in their children’s lives?</a:t>
            </a:r>
          </a:p>
          <a:p>
            <a:pPr marL="375920" indent="-375920" defTabSz="467359">
              <a:spcBef>
                <a:spcPts val="2400"/>
              </a:spcBef>
              <a:buBlip>
                <a:blip r:embed="rId2"/>
              </a:buBlip>
              <a:defRPr sz="3000"/>
            </a:pPr>
            <a:r>
              <a:t>How can prayer help in growing and maturing in the formation of chaste love?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p>
            <a:pPr/>
            <a:r>
              <a:t>The Domestic Church</a:t>
            </a:r>
          </a:p>
        </p:txBody>
      </p:sp>
      <p:sp>
        <p:nvSpPr>
          <p:cNvPr id="126" name="Shape 126"/>
          <p:cNvSpPr/>
          <p:nvPr>
            <p:ph type="body" idx="1"/>
          </p:nvPr>
        </p:nvSpPr>
        <p:spPr>
          <a:prstGeom prst="rect">
            <a:avLst/>
          </a:prstGeom>
        </p:spPr>
        <p:txBody>
          <a:bodyPr/>
          <a:lstStyle/>
          <a:p>
            <a:pPr marL="375920" indent="-375920" defTabSz="467359">
              <a:spcBef>
                <a:spcPts val="2400"/>
              </a:spcBef>
              <a:buBlip>
                <a:blip r:embed="rId2"/>
              </a:buBlip>
              <a:defRPr sz="3000"/>
            </a:pPr>
            <a:r>
              <a:t>“Christian Marriage, as a reflection of the union between Christ and his Church, is fully realized in the union between a man and a woman who give themselves to each other in a free, faithful and exclusive love, who belong to each other until death and are open to the transmission of life, and are consecrated by the sacrament, which grants them the grace to become a domestic church and a leaven of new life for society.”</a:t>
            </a:r>
          </a:p>
          <a:p>
            <a:pPr lvl="8" marL="3383279" indent="-375920" defTabSz="467359">
              <a:spcBef>
                <a:spcPts val="2400"/>
              </a:spcBef>
              <a:buBlip>
                <a:blip r:embed="rId2"/>
              </a:buBlip>
              <a:defRPr sz="3000"/>
            </a:pPr>
            <a:r>
              <a:t>Pope Francis, The Joy of Love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prstGeom prst="rect">
            <a:avLst/>
          </a:prstGeom>
        </p:spPr>
        <p:txBody>
          <a:bodyPr/>
          <a:lstStyle>
            <a:lvl1pPr defTabSz="473201">
              <a:defRPr sz="5800"/>
            </a:lvl1pPr>
          </a:lstStyle>
          <a:p>
            <a:pPr/>
            <a:r>
              <a:t>The Family as Domestic Church</a:t>
            </a:r>
          </a:p>
        </p:txBody>
      </p:sp>
      <p:sp>
        <p:nvSpPr>
          <p:cNvPr id="129" name="Shape 129"/>
          <p:cNvSpPr/>
          <p:nvPr>
            <p:ph type="body" idx="1"/>
          </p:nvPr>
        </p:nvSpPr>
        <p:spPr>
          <a:prstGeom prst="rect">
            <a:avLst/>
          </a:prstGeom>
        </p:spPr>
        <p:txBody>
          <a:bodyPr/>
          <a:lstStyle/>
          <a:p>
            <a:pPr marL="375920" indent="-375920" defTabSz="467359">
              <a:spcBef>
                <a:spcPts val="2400"/>
              </a:spcBef>
              <a:buBlip>
                <a:blip r:embed="rId2"/>
              </a:buBlip>
              <a:defRPr sz="3000"/>
            </a:pPr>
            <a:r>
              <a:t>Today, it is increasingly common to speak of the family as the “domestic church.”  This is not merely rhetorical.  The ideal of the family as a domestic church goes back to the Old Testament.  It was stated most simple and eloquently, perhaps by Joshua:  “As for me and my house, we will serve the Lord.”  It was developed in the New Testament:  “Husbands, love your wives, as Christ loved the Church and gave himself up for her.”</a:t>
            </a:r>
          </a:p>
          <a:p>
            <a:pPr lvl="4" marL="1879600" indent="-375919" defTabSz="467359">
              <a:spcBef>
                <a:spcPts val="2400"/>
              </a:spcBef>
              <a:buBlip>
                <a:blip r:embed="rId2"/>
              </a:buBlip>
              <a:defRPr sz="3000"/>
            </a:pPr>
            <a:r>
              <a:t>Carl Anderson, The Civilization of Love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prstGeom prst="rect">
            <a:avLst/>
          </a:prstGeom>
        </p:spPr>
        <p:txBody>
          <a:bodyPr/>
          <a:lstStyle>
            <a:lvl1pPr defTabSz="467359">
              <a:defRPr sz="5700"/>
            </a:lvl1pPr>
          </a:lstStyle>
          <a:p>
            <a:pPr/>
            <a:r>
              <a:t>Love:  The Mission of the Family</a:t>
            </a:r>
          </a:p>
        </p:txBody>
      </p:sp>
      <p:sp>
        <p:nvSpPr>
          <p:cNvPr id="132" name="Shape 132"/>
          <p:cNvSpPr/>
          <p:nvPr>
            <p:ph type="body" idx="1"/>
          </p:nvPr>
        </p:nvSpPr>
        <p:spPr>
          <a:prstGeom prst="rect">
            <a:avLst/>
          </a:prstGeom>
        </p:spPr>
        <p:txBody>
          <a:bodyPr/>
          <a:lstStyle/>
          <a:p>
            <a:pPr>
              <a:buBlip>
                <a:blip r:embed="rId2"/>
              </a:buBlip>
            </a:pPr>
            <a:r>
              <a:t>The family has the mission to guard, reveal and communicate love, and this is a living reflection of and a real sharing in God’s love for humanity and the love of Christ the Lord for the Church, His bride.”</a:t>
            </a:r>
          </a:p>
          <a:p>
            <a:pPr lvl="3">
              <a:buBlip>
                <a:blip r:embed="rId2"/>
              </a:buBlip>
            </a:pPr>
            <a:r>
              <a:t>St. John Paul II, Familiaris Consortio</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prstGeom prst="rect">
            <a:avLst/>
          </a:prstGeom>
        </p:spPr>
        <p:txBody>
          <a:bodyPr/>
          <a:lstStyle>
            <a:lvl1pPr defTabSz="414780">
              <a:defRPr sz="5100"/>
            </a:lvl1pPr>
          </a:lstStyle>
          <a:p>
            <a:pPr/>
            <a:r>
              <a:t>Parents and the Moral Development of their Children</a:t>
            </a:r>
          </a:p>
        </p:txBody>
      </p:sp>
      <p:sp>
        <p:nvSpPr>
          <p:cNvPr id="135" name="Shape 135"/>
          <p:cNvSpPr/>
          <p:nvPr>
            <p:ph type="body" idx="1"/>
          </p:nvPr>
        </p:nvSpPr>
        <p:spPr>
          <a:prstGeom prst="rect">
            <a:avLst/>
          </a:prstGeom>
        </p:spPr>
        <p:txBody>
          <a:bodyPr/>
          <a:lstStyle/>
          <a:p>
            <a:pPr>
              <a:buBlip>
                <a:blip r:embed="rId2"/>
              </a:buBlip>
            </a:pPr>
            <a:r>
              <a:t>Parents always influence the moral development of their children, for better or for worse.  It follows that they should take up this essential role and carry it out consciously, enthusiastically, reasonably and appropriately.”</a:t>
            </a:r>
          </a:p>
          <a:p>
            <a:pPr lvl="8">
              <a:buBlip>
                <a:blip r:embed="rId2"/>
              </a:buBlip>
            </a:pPr>
            <a:r>
              <a:t>Pope Francis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lvl1pPr defTabSz="414780">
              <a:defRPr sz="5100"/>
            </a:lvl1pPr>
          </a:lstStyle>
          <a:p>
            <a:pPr/>
            <a:r>
              <a:t>A love within the Communion of Saints</a:t>
            </a:r>
          </a:p>
        </p:txBody>
      </p:sp>
      <p:sp>
        <p:nvSpPr>
          <p:cNvPr id="138" name="Shape 138"/>
          <p:cNvSpPr/>
          <p:nvPr>
            <p:ph type="body" idx="1"/>
          </p:nvPr>
        </p:nvSpPr>
        <p:spPr>
          <a:prstGeom prst="rect">
            <a:avLst/>
          </a:prstGeom>
        </p:spPr>
        <p:txBody>
          <a:bodyPr/>
          <a:lstStyle/>
          <a:p>
            <a:pPr>
              <a:buBlip>
                <a:blip r:embed="rId2"/>
              </a:buBlip>
            </a:pPr>
            <a:r>
              <a:t>It is important that the ‘communion of persons’ in the family should become a preparation for the ‘communion of Saints.”</a:t>
            </a:r>
          </a:p>
          <a:p>
            <a:pPr lvl="6">
              <a:buBlip>
                <a:blip r:embed="rId2"/>
              </a:buBlip>
            </a:pPr>
            <a:r>
              <a:t>St. Pope John Paul II</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p>
            <a:pPr/>
            <a:r>
              <a:t>Fully Alive in Love</a:t>
            </a:r>
          </a:p>
        </p:txBody>
      </p:sp>
      <p:sp>
        <p:nvSpPr>
          <p:cNvPr id="141" name="Shape 141"/>
          <p:cNvSpPr/>
          <p:nvPr>
            <p:ph type="body" idx="1"/>
          </p:nvPr>
        </p:nvSpPr>
        <p:spPr>
          <a:prstGeom prst="rect">
            <a:avLst/>
          </a:prstGeom>
        </p:spPr>
        <p:txBody>
          <a:bodyPr/>
          <a:lstStyle/>
          <a:p>
            <a:pPr marL="343027" indent="-343027" defTabSz="426466">
              <a:spcBef>
                <a:spcPts val="2100"/>
              </a:spcBef>
              <a:buBlip>
                <a:blip r:embed="rId2"/>
              </a:buBlip>
              <a:defRPr sz="2700"/>
            </a:pPr>
            <a:r>
              <a:t>Where is that person of whom the saints said, “The glory of God is man fully alive?”  Where is the person created and redeemed by Christ?  Where is the person who joyfully lives the vocation to love to which humanity has been called by Christ?  Where can we find the “new” Adam in the day-to-day world around us?  It is the responsibility of Christians to show the world this new Adam.  They will do so by their actions, by their attitudes, and by their influence.  But above all, they will do so by their love.”</a:t>
            </a:r>
          </a:p>
          <a:p>
            <a:pPr lvl="8" marL="3087242" indent="-343026" defTabSz="426466">
              <a:spcBef>
                <a:spcPts val="2100"/>
              </a:spcBef>
              <a:buBlip>
                <a:blip r:embed="rId2"/>
              </a:buBlip>
              <a:defRPr sz="2700"/>
            </a:pPr>
            <a:r>
              <a:t>St. Pope John Paul II</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p>
            <a:pPr/>
            <a:r>
              <a:t>Chaste Love</a:t>
            </a:r>
          </a:p>
        </p:txBody>
      </p:sp>
      <p:sp>
        <p:nvSpPr>
          <p:cNvPr id="144" name="Shape 144"/>
          <p:cNvSpPr/>
          <p:nvPr>
            <p:ph type="body" idx="1"/>
          </p:nvPr>
        </p:nvSpPr>
        <p:spPr>
          <a:prstGeom prst="rect">
            <a:avLst/>
          </a:prstGeom>
        </p:spPr>
        <p:txBody>
          <a:bodyPr/>
          <a:lstStyle/>
          <a:p>
            <a:pPr marL="338327" indent="-338327" defTabSz="420623">
              <a:spcBef>
                <a:spcPts val="2100"/>
              </a:spcBef>
              <a:buBlip>
                <a:blip r:embed="rId2"/>
              </a:buBlip>
              <a:defRPr sz="2700"/>
            </a:pPr>
            <a:r>
              <a:t>Striving for a Pure Love.  A Pure Love comes from a Pure Heart.</a:t>
            </a:r>
          </a:p>
          <a:p>
            <a:pPr marL="338327" indent="-338327" defTabSz="420623">
              <a:spcBef>
                <a:spcPts val="2100"/>
              </a:spcBef>
              <a:buBlip>
                <a:blip r:embed="rId2"/>
              </a:buBlip>
              <a:defRPr sz="2700"/>
            </a:pPr>
            <a:r>
              <a:t>True love is a chaste love.</a:t>
            </a:r>
          </a:p>
          <a:p>
            <a:pPr marL="338327" indent="-338327" defTabSz="420623">
              <a:spcBef>
                <a:spcPts val="2100"/>
              </a:spcBef>
              <a:buBlip>
                <a:blip r:embed="rId2"/>
              </a:buBlip>
              <a:defRPr sz="2700"/>
            </a:pPr>
            <a:r>
              <a:t>Chastity means not having any sexual relations outside of marriage. It also means fidelity to husband or wife during marriage. In Catholic morality, chastity is placed opposite the deadly sin of lust, and is classified as one of seven virtues. The moderation of sexual desires is required to be virtuous.</a:t>
            </a:r>
          </a:p>
          <a:p>
            <a:pPr lvl="1" marL="676655" indent="-338327" defTabSz="420623">
              <a:spcBef>
                <a:spcPts val="2100"/>
              </a:spcBef>
              <a:buBlip>
                <a:blip r:embed="rId2"/>
              </a:buBlip>
              <a:defRPr sz="2700"/>
            </a:pPr>
            <a:r>
              <a:t>To love another for their own sake and not to use another for our own selfish pleasure.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archment">
  <a:themeElements>
    <a:clrScheme name="Parchment">
      <a:dk1>
        <a:srgbClr val="3E231A"/>
      </a:dk1>
      <a:lt1>
        <a:srgbClr val="24383E"/>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Neue"/>
        <a:ea typeface="Helvetica Neue"/>
        <a:cs typeface="Helvetica Neue"/>
      </a:majorFont>
      <a:minorFont>
        <a:latin typeface="Helvetica"/>
        <a:ea typeface="Helvetica"/>
        <a:cs typeface="Helvetica"/>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archment">
  <a:themeElements>
    <a:clrScheme name="Parchment">
      <a:dk1>
        <a:srgbClr val="000000"/>
      </a:dk1>
      <a:lt1>
        <a:srgbClr val="FFFFFF"/>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Neue"/>
        <a:ea typeface="Helvetica Neue"/>
        <a:cs typeface="Helvetica Neue"/>
      </a:majorFont>
      <a:minorFont>
        <a:latin typeface="Helvetica"/>
        <a:ea typeface="Helvetica"/>
        <a:cs typeface="Helvetica"/>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