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2"/>
  </p:sldMasterIdLst>
  <p:notesMasterIdLst>
    <p:notesMasterId r:id="rId2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60423" autoAdjust="0"/>
  </p:normalViewPr>
  <p:slideViewPr>
    <p:cSldViewPr showGuides="1">
      <p:cViewPr varScale="1">
        <p:scale>
          <a:sx n="120" d="100"/>
          <a:sy n="120" d="100"/>
        </p:scale>
        <p:origin x="108" y="2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87D0DA-A337-4883-A263-C537ED495F7F}" type="datetimeFigureOut">
              <a:rPr lang="en-US" smtClean="0"/>
              <a:pPr/>
              <a:t>8/18/2017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2B14C6-349C-4545-9492-D2320DCAC4E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0DF3739-24BD-4BBE-B17C-9A13224B2763}" type="slidenum">
              <a:rPr lang="en-US" smtClean="0"/>
              <a:pPr/>
              <a:t>‹#›</a:t>
            </a:fld>
            <a:endParaRPr lang="en-US"/>
          </a:p>
        </p:txBody>
      </p:sp>
    </p:spTree>
    <p:extLst>
      <p:ext uri="{BB962C8B-B14F-4D97-AF65-F5344CB8AC3E}">
        <p14:creationId xmlns:p14="http://schemas.microsoft.com/office/powerpoint/2010/main" val="1501872119"/>
      </p:ext>
    </p:extLst>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D0DF3739-24BD-4BBE-B17C-9A13224B2763}" type="slidenum">
              <a:rPr lang="en-US" smtClean="0"/>
              <a:pPr/>
              <a:t>‹#›</a:t>
            </a:fld>
            <a:endParaRPr lang="en-US"/>
          </a:p>
        </p:txBody>
      </p:sp>
    </p:spTree>
    <p:extLst>
      <p:ext uri="{BB962C8B-B14F-4D97-AF65-F5344CB8AC3E}">
        <p14:creationId xmlns:p14="http://schemas.microsoft.com/office/powerpoint/2010/main" val="868956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0DF3739-24BD-4BBE-B17C-9A13224B2763}" type="slidenum">
              <a:rPr lang="en-US" smtClean="0"/>
              <a:pPr/>
              <a:t>‹#›</a:t>
            </a:fld>
            <a:endParaRPr lang="en-US"/>
          </a:p>
        </p:txBody>
      </p:sp>
    </p:spTree>
    <p:extLst>
      <p:ext uri="{BB962C8B-B14F-4D97-AF65-F5344CB8AC3E}">
        <p14:creationId xmlns:p14="http://schemas.microsoft.com/office/powerpoint/2010/main" val="32309970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0DF3739-24BD-4BBE-B17C-9A13224B2763}" type="slidenum">
              <a:rPr lang="en-US" smtClean="0"/>
              <a:pPr/>
              <a:t>‹#›</a:t>
            </a:fld>
            <a:endParaRPr lang="en-US"/>
          </a:p>
        </p:txBody>
      </p:sp>
    </p:spTree>
    <p:extLst>
      <p:ext uri="{BB962C8B-B14F-4D97-AF65-F5344CB8AC3E}">
        <p14:creationId xmlns:p14="http://schemas.microsoft.com/office/powerpoint/2010/main" val="19594143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0DF3739-24BD-4BBE-B17C-9A13224B2763}" type="slidenum">
              <a:rPr lang="en-US" smtClean="0"/>
              <a:pPr/>
              <a:t>‹#›</a:t>
            </a:fld>
            <a:endParaRPr lang="en-US"/>
          </a:p>
        </p:txBody>
      </p:sp>
    </p:spTree>
    <p:extLst>
      <p:ext uri="{BB962C8B-B14F-4D97-AF65-F5344CB8AC3E}">
        <p14:creationId xmlns:p14="http://schemas.microsoft.com/office/powerpoint/2010/main" val="3836977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D0DF3739-24BD-4BBE-B17C-9A13224B2763}" type="slidenum">
              <a:rPr lang="en-US" smtClean="0"/>
              <a:pPr/>
              <a:t>‹#›</a:t>
            </a:fld>
            <a:endParaRPr lang="en-US"/>
          </a:p>
        </p:txBody>
      </p:sp>
    </p:spTree>
    <p:extLst>
      <p:ext uri="{BB962C8B-B14F-4D97-AF65-F5344CB8AC3E}">
        <p14:creationId xmlns:p14="http://schemas.microsoft.com/office/powerpoint/2010/main" val="1095314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D0DF3739-24BD-4BBE-B17C-9A13224B2763}" type="slidenum">
              <a:rPr lang="en-US" smtClean="0"/>
              <a:pPr/>
              <a:t>‹#›</a:t>
            </a:fld>
            <a:endParaRPr lang="en-US"/>
          </a:p>
        </p:txBody>
      </p:sp>
    </p:spTree>
    <p:extLst>
      <p:ext uri="{BB962C8B-B14F-4D97-AF65-F5344CB8AC3E}">
        <p14:creationId xmlns:p14="http://schemas.microsoft.com/office/powerpoint/2010/main" val="1125477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0DF3739-24BD-4BBE-B17C-9A13224B2763}" type="slidenum">
              <a:rPr lang="en-US" smtClean="0"/>
              <a:pPr/>
              <a:t>‹#›</a:t>
            </a:fld>
            <a:endParaRPr lang="en-US"/>
          </a:p>
        </p:txBody>
      </p:sp>
    </p:spTree>
    <p:extLst>
      <p:ext uri="{BB962C8B-B14F-4D97-AF65-F5344CB8AC3E}">
        <p14:creationId xmlns:p14="http://schemas.microsoft.com/office/powerpoint/2010/main" val="2931933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0DF3739-24BD-4BBE-B17C-9A13224B2763}" type="slidenum">
              <a:rPr lang="en-US" smtClean="0"/>
              <a:pPr/>
              <a:t>‹#›</a:t>
            </a:fld>
            <a:endParaRPr lang="en-US"/>
          </a:p>
        </p:txBody>
      </p:sp>
    </p:spTree>
    <p:extLst>
      <p:ext uri="{BB962C8B-B14F-4D97-AF65-F5344CB8AC3E}">
        <p14:creationId xmlns:p14="http://schemas.microsoft.com/office/powerpoint/2010/main" val="1168093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0DF3739-24BD-4BBE-B17C-9A13224B2763}" type="slidenum">
              <a:rPr lang="en-US" smtClean="0"/>
              <a:pPr/>
              <a:t>‹#›</a:t>
            </a:fld>
            <a:endParaRPr lang="en-US"/>
          </a:p>
        </p:txBody>
      </p:sp>
    </p:spTree>
    <p:extLst>
      <p:ext uri="{BB962C8B-B14F-4D97-AF65-F5344CB8AC3E}">
        <p14:creationId xmlns:p14="http://schemas.microsoft.com/office/powerpoint/2010/main" val="1769785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0DF3739-24BD-4BBE-B17C-9A13224B2763}" type="slidenum">
              <a:rPr lang="en-US" smtClean="0"/>
              <a:pPr/>
              <a:t>‹#›</a:t>
            </a:fld>
            <a:endParaRPr lang="en-US"/>
          </a:p>
        </p:txBody>
      </p:sp>
    </p:spTree>
    <p:extLst>
      <p:ext uri="{BB962C8B-B14F-4D97-AF65-F5344CB8AC3E}">
        <p14:creationId xmlns:p14="http://schemas.microsoft.com/office/powerpoint/2010/main" val="3583979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0DF3739-24BD-4BBE-B17C-9A13224B2763}" type="slidenum">
              <a:rPr lang="en-US" smtClean="0"/>
              <a:pPr/>
              <a:t>‹#›</a:t>
            </a:fld>
            <a:endParaRPr lang="en-US"/>
          </a:p>
        </p:txBody>
      </p:sp>
    </p:spTree>
    <p:extLst>
      <p:ext uri="{BB962C8B-B14F-4D97-AF65-F5344CB8AC3E}">
        <p14:creationId xmlns:p14="http://schemas.microsoft.com/office/powerpoint/2010/main" val="2357737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0DF3739-24BD-4BBE-B17C-9A13224B2763}" type="slidenum">
              <a:rPr lang="en-US" smtClean="0"/>
              <a:pPr/>
              <a:t>‹#›</a:t>
            </a:fld>
            <a:endParaRPr lang="en-US"/>
          </a:p>
        </p:txBody>
      </p:sp>
    </p:spTree>
    <p:extLst>
      <p:ext uri="{BB962C8B-B14F-4D97-AF65-F5344CB8AC3E}">
        <p14:creationId xmlns:p14="http://schemas.microsoft.com/office/powerpoint/2010/main" val="1644763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0DF3739-24BD-4BBE-B17C-9A13224B2763}" type="slidenum">
              <a:rPr lang="en-US" smtClean="0"/>
              <a:pPr/>
              <a:t>‹#›</a:t>
            </a:fld>
            <a:endParaRPr lang="en-US"/>
          </a:p>
        </p:txBody>
      </p:sp>
    </p:spTree>
    <p:extLst>
      <p:ext uri="{BB962C8B-B14F-4D97-AF65-F5344CB8AC3E}">
        <p14:creationId xmlns:p14="http://schemas.microsoft.com/office/powerpoint/2010/main" val="1226286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D0DF3739-24BD-4BBE-B17C-9A13224B2763}" type="slidenum">
              <a:rPr lang="en-US" smtClean="0"/>
              <a:pPr/>
              <a:t>‹#›</a:t>
            </a:fld>
            <a:endParaRPr lang="en-US"/>
          </a:p>
        </p:txBody>
      </p:sp>
    </p:spTree>
    <p:extLst>
      <p:ext uri="{BB962C8B-B14F-4D97-AF65-F5344CB8AC3E}">
        <p14:creationId xmlns:p14="http://schemas.microsoft.com/office/powerpoint/2010/main" val="87133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D0DF3739-24BD-4BBE-B17C-9A13224B2763}" type="slidenum">
              <a:rPr lang="en-US" smtClean="0"/>
              <a:pPr/>
              <a:t>‹#›</a:t>
            </a:fld>
            <a:endParaRPr lang="en-US"/>
          </a:p>
        </p:txBody>
      </p:sp>
    </p:spTree>
    <p:extLst>
      <p:ext uri="{BB962C8B-B14F-4D97-AF65-F5344CB8AC3E}">
        <p14:creationId xmlns:p14="http://schemas.microsoft.com/office/powerpoint/2010/main" val="1637261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D0DF3739-24BD-4BBE-B17C-9A13224B2763}" type="slidenum">
              <a:rPr lang="en-US" smtClean="0"/>
              <a:pPr/>
              <a:t>‹#›</a:t>
            </a:fld>
            <a:endParaRPr lang="en-US"/>
          </a:p>
        </p:txBody>
      </p:sp>
    </p:spTree>
    <p:extLst>
      <p:ext uri="{BB962C8B-B14F-4D97-AF65-F5344CB8AC3E}">
        <p14:creationId xmlns:p14="http://schemas.microsoft.com/office/powerpoint/2010/main" val="1601933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D0DF3739-24BD-4BBE-B17C-9A13224B2763}" type="slidenum">
              <a:rPr lang="en-US" smtClean="0"/>
              <a:pPr/>
              <a:t>‹#›</a:t>
            </a:fld>
            <a:endParaRPr lang="en-US"/>
          </a:p>
        </p:txBody>
      </p:sp>
    </p:spTree>
    <p:extLst>
      <p:ext uri="{BB962C8B-B14F-4D97-AF65-F5344CB8AC3E}">
        <p14:creationId xmlns:p14="http://schemas.microsoft.com/office/powerpoint/2010/main" val="1094941542"/>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Lst>
  <p:transition spd="med">
    <p:fade thruBlk="1"/>
  </p:transition>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AC686-E6C8-4D06-A083-6E76474127D0}"/>
              </a:ext>
            </a:extLst>
          </p:cNvPr>
          <p:cNvSpPr>
            <a:spLocks noGrp="1"/>
          </p:cNvSpPr>
          <p:nvPr>
            <p:ph type="ctrTitle"/>
          </p:nvPr>
        </p:nvSpPr>
        <p:spPr>
          <a:xfrm>
            <a:off x="866440" y="2226503"/>
            <a:ext cx="7286960" cy="745297"/>
          </a:xfrm>
        </p:spPr>
        <p:txBody>
          <a:bodyPr/>
          <a:lstStyle/>
          <a:p>
            <a:pPr algn="ctr"/>
            <a:r>
              <a:rPr lang="en-US" dirty="0"/>
              <a:t>ADVENT</a:t>
            </a:r>
          </a:p>
        </p:txBody>
      </p:sp>
      <p:sp>
        <p:nvSpPr>
          <p:cNvPr id="3" name="Subtitle 2">
            <a:extLst>
              <a:ext uri="{FF2B5EF4-FFF2-40B4-BE49-F238E27FC236}">
                <a16:creationId xmlns:a16="http://schemas.microsoft.com/office/drawing/2014/main" id="{ECA6A9D1-93DB-4861-8A73-34327935DBC5}"/>
              </a:ext>
            </a:extLst>
          </p:cNvPr>
          <p:cNvSpPr>
            <a:spLocks noGrp="1"/>
          </p:cNvSpPr>
          <p:nvPr>
            <p:ph type="subTitle" idx="1"/>
          </p:nvPr>
        </p:nvSpPr>
        <p:spPr/>
        <p:txBody>
          <a:bodyPr/>
          <a:lstStyle/>
          <a:p>
            <a:r>
              <a:rPr lang="en-US" sz="2800" dirty="0"/>
              <a:t>SEASON OF ANTICIPATION</a:t>
            </a:r>
          </a:p>
          <a:p>
            <a:endParaRPr lang="en-US" dirty="0"/>
          </a:p>
        </p:txBody>
      </p:sp>
    </p:spTree>
    <p:extLst>
      <p:ext uri="{BB962C8B-B14F-4D97-AF65-F5344CB8AC3E}">
        <p14:creationId xmlns:p14="http://schemas.microsoft.com/office/powerpoint/2010/main" val="125712802"/>
      </p:ext>
    </p:extLst>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104E1-D3E4-4042-B4C2-24ACD69C9053}"/>
              </a:ext>
            </a:extLst>
          </p:cNvPr>
          <p:cNvSpPr>
            <a:spLocks noGrp="1"/>
          </p:cNvSpPr>
          <p:nvPr>
            <p:ph type="title"/>
          </p:nvPr>
        </p:nvSpPr>
        <p:spPr/>
        <p:txBody>
          <a:bodyPr/>
          <a:lstStyle/>
          <a:p>
            <a:pPr algn="ctr"/>
            <a:r>
              <a:rPr lang="en-US" dirty="0"/>
              <a:t>Themes</a:t>
            </a:r>
          </a:p>
        </p:txBody>
      </p:sp>
      <p:sp>
        <p:nvSpPr>
          <p:cNvPr id="3" name="Content Placeholder 2">
            <a:extLst>
              <a:ext uri="{FF2B5EF4-FFF2-40B4-BE49-F238E27FC236}">
                <a16:creationId xmlns:a16="http://schemas.microsoft.com/office/drawing/2014/main" id="{67763EA3-5ECE-4656-A19E-1F06B896A931}"/>
              </a:ext>
            </a:extLst>
          </p:cNvPr>
          <p:cNvSpPr>
            <a:spLocks noGrp="1"/>
          </p:cNvSpPr>
          <p:nvPr>
            <p:ph idx="1"/>
          </p:nvPr>
        </p:nvSpPr>
        <p:spPr/>
        <p:txBody>
          <a:bodyPr>
            <a:noAutofit/>
          </a:bodyPr>
          <a:lstStyle/>
          <a:p>
            <a:r>
              <a:rPr lang="en-US" sz="2000" dirty="0"/>
              <a:t>The four Sundays have quite clear themes:</a:t>
            </a:r>
          </a:p>
          <a:p>
            <a:r>
              <a:rPr lang="en-US" sz="2000" dirty="0"/>
              <a:t>1. Eschatology and the consummation ; looking as the season begins to the end of all things.</a:t>
            </a:r>
          </a:p>
          <a:p>
            <a:r>
              <a:rPr lang="en-US" sz="2000" dirty="0"/>
              <a:t>2. The Second and the Third Sundays both focus on the ministry of the forerunner, John the Baptist.</a:t>
            </a:r>
          </a:p>
          <a:p>
            <a:r>
              <a:rPr lang="en-US" sz="2000" dirty="0"/>
              <a:t>3. The Fourth Sunday takes as its theme the events that prepared immediately for Jesus’ birth, sometimes summarized as the expectation of the Virgin Mary.</a:t>
            </a:r>
          </a:p>
        </p:txBody>
      </p:sp>
    </p:spTree>
    <p:extLst>
      <p:ext uri="{BB962C8B-B14F-4D97-AF65-F5344CB8AC3E}">
        <p14:creationId xmlns:p14="http://schemas.microsoft.com/office/powerpoint/2010/main" val="3656728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2430A-DB24-4817-8C07-BD80025643CE}"/>
              </a:ext>
            </a:extLst>
          </p:cNvPr>
          <p:cNvSpPr>
            <a:spLocks noGrp="1"/>
          </p:cNvSpPr>
          <p:nvPr>
            <p:ph type="title"/>
          </p:nvPr>
        </p:nvSpPr>
        <p:spPr/>
        <p:txBody>
          <a:bodyPr/>
          <a:lstStyle/>
          <a:p>
            <a:pPr algn="ctr"/>
            <a:r>
              <a:rPr lang="en-US" dirty="0"/>
              <a:t>Color</a:t>
            </a:r>
          </a:p>
        </p:txBody>
      </p:sp>
      <p:sp>
        <p:nvSpPr>
          <p:cNvPr id="3" name="Content Placeholder 2">
            <a:extLst>
              <a:ext uri="{FF2B5EF4-FFF2-40B4-BE49-F238E27FC236}">
                <a16:creationId xmlns:a16="http://schemas.microsoft.com/office/drawing/2014/main" id="{6D107E87-38F5-4039-8AFF-B7556523D896}"/>
              </a:ext>
            </a:extLst>
          </p:cNvPr>
          <p:cNvSpPr>
            <a:spLocks noGrp="1"/>
          </p:cNvSpPr>
          <p:nvPr>
            <p:ph idx="1"/>
          </p:nvPr>
        </p:nvSpPr>
        <p:spPr/>
        <p:txBody>
          <a:bodyPr/>
          <a:lstStyle/>
          <a:p>
            <a:endParaRPr lang="en-US" dirty="0"/>
          </a:p>
          <a:p>
            <a:endParaRPr lang="en-US" dirty="0"/>
          </a:p>
          <a:p>
            <a:r>
              <a:rPr lang="en-US" sz="2400" dirty="0"/>
              <a:t>The liturgical color throughout Advent is violet.</a:t>
            </a:r>
          </a:p>
          <a:p>
            <a:r>
              <a:rPr lang="en-US" sz="2400" dirty="0"/>
              <a:t>There is no strict rule as to tints, and a really dark blue or purple is equally suitable for Advent.</a:t>
            </a:r>
          </a:p>
        </p:txBody>
      </p:sp>
    </p:spTree>
    <p:extLst>
      <p:ext uri="{BB962C8B-B14F-4D97-AF65-F5344CB8AC3E}">
        <p14:creationId xmlns:p14="http://schemas.microsoft.com/office/powerpoint/2010/main" val="4127728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FE606-9961-4B28-A15F-7E06AF85740F}"/>
              </a:ext>
            </a:extLst>
          </p:cNvPr>
          <p:cNvSpPr>
            <a:spLocks noGrp="1"/>
          </p:cNvSpPr>
          <p:nvPr>
            <p:ph type="title"/>
          </p:nvPr>
        </p:nvSpPr>
        <p:spPr/>
        <p:txBody>
          <a:bodyPr/>
          <a:lstStyle/>
          <a:p>
            <a:pPr algn="ctr"/>
            <a:r>
              <a:rPr lang="en-US" dirty="0"/>
              <a:t>The First Sunday</a:t>
            </a:r>
          </a:p>
        </p:txBody>
      </p:sp>
      <p:sp>
        <p:nvSpPr>
          <p:cNvPr id="3" name="Content Placeholder 2">
            <a:extLst>
              <a:ext uri="{FF2B5EF4-FFF2-40B4-BE49-F238E27FC236}">
                <a16:creationId xmlns:a16="http://schemas.microsoft.com/office/drawing/2014/main" id="{FC8963AB-6ADA-4C1F-8511-0AFE8BFF3144}"/>
              </a:ext>
            </a:extLst>
          </p:cNvPr>
          <p:cNvSpPr>
            <a:spLocks noGrp="1"/>
          </p:cNvSpPr>
          <p:nvPr>
            <p:ph idx="1"/>
          </p:nvPr>
        </p:nvSpPr>
        <p:spPr/>
        <p:txBody>
          <a:bodyPr>
            <a:noAutofit/>
          </a:bodyPr>
          <a:lstStyle/>
          <a:p>
            <a:r>
              <a:rPr lang="en-US" sz="2000" dirty="0"/>
              <a:t>The theme of the First Sunday in Advent is the return of the Lord in glory.</a:t>
            </a:r>
          </a:p>
          <a:p>
            <a:r>
              <a:rPr lang="en-US" sz="2000" dirty="0"/>
              <a:t>The texts for the First Sunday are unified and coherent.  </a:t>
            </a:r>
          </a:p>
          <a:p>
            <a:r>
              <a:rPr lang="en-US" sz="2000" dirty="0"/>
              <a:t>The central theme is played out in each Gospel: the return of the Lord in power and glory accompanied by unmistakable terrifying signs.</a:t>
            </a:r>
          </a:p>
          <a:p>
            <a:r>
              <a:rPr lang="en-US" sz="2000" dirty="0"/>
              <a:t>The doctrine of Advent is brought out by some of the greatest hymns in the treasury of the Church.</a:t>
            </a:r>
          </a:p>
        </p:txBody>
      </p:sp>
    </p:spTree>
    <p:extLst>
      <p:ext uri="{BB962C8B-B14F-4D97-AF65-F5344CB8AC3E}">
        <p14:creationId xmlns:p14="http://schemas.microsoft.com/office/powerpoint/2010/main" val="3287307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A0C54-5397-40CB-B650-DCD247264401}"/>
              </a:ext>
            </a:extLst>
          </p:cNvPr>
          <p:cNvSpPr>
            <a:spLocks noGrp="1"/>
          </p:cNvSpPr>
          <p:nvPr>
            <p:ph type="title"/>
          </p:nvPr>
        </p:nvSpPr>
        <p:spPr/>
        <p:txBody>
          <a:bodyPr/>
          <a:lstStyle/>
          <a:p>
            <a:pPr algn="ctr"/>
            <a:r>
              <a:rPr lang="en-US" dirty="0"/>
              <a:t>The Second Sunday</a:t>
            </a:r>
          </a:p>
        </p:txBody>
      </p:sp>
      <p:sp>
        <p:nvSpPr>
          <p:cNvPr id="3" name="Content Placeholder 2">
            <a:extLst>
              <a:ext uri="{FF2B5EF4-FFF2-40B4-BE49-F238E27FC236}">
                <a16:creationId xmlns:a16="http://schemas.microsoft.com/office/drawing/2014/main" id="{2F8545A2-0608-401C-BFC9-A60DC9BCA724}"/>
              </a:ext>
            </a:extLst>
          </p:cNvPr>
          <p:cNvSpPr>
            <a:spLocks noGrp="1"/>
          </p:cNvSpPr>
          <p:nvPr>
            <p:ph idx="1"/>
          </p:nvPr>
        </p:nvSpPr>
        <p:spPr/>
        <p:txBody>
          <a:bodyPr/>
          <a:lstStyle/>
          <a:p>
            <a:endParaRPr lang="en-US" dirty="0"/>
          </a:p>
          <a:p>
            <a:endParaRPr lang="en-US" dirty="0"/>
          </a:p>
          <a:p>
            <a:r>
              <a:rPr lang="en-US" sz="2000" dirty="0"/>
              <a:t>Presents the preparatory work of John the forerunner.  </a:t>
            </a:r>
          </a:p>
          <a:p>
            <a:endParaRPr lang="en-US" sz="2000" dirty="0"/>
          </a:p>
          <a:p>
            <a:r>
              <a:rPr lang="en-US" sz="2000" dirty="0"/>
              <a:t>The theme is the voice in the wilderness: Prepare the way of the Lord.</a:t>
            </a:r>
          </a:p>
        </p:txBody>
      </p:sp>
    </p:spTree>
    <p:extLst>
      <p:ext uri="{BB962C8B-B14F-4D97-AF65-F5344CB8AC3E}">
        <p14:creationId xmlns:p14="http://schemas.microsoft.com/office/powerpoint/2010/main" val="933436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8E57E-8ED8-4304-BC55-4A051342331D}"/>
              </a:ext>
            </a:extLst>
          </p:cNvPr>
          <p:cNvSpPr>
            <a:spLocks noGrp="1"/>
          </p:cNvSpPr>
          <p:nvPr>
            <p:ph type="title"/>
          </p:nvPr>
        </p:nvSpPr>
        <p:spPr/>
        <p:txBody>
          <a:bodyPr/>
          <a:lstStyle/>
          <a:p>
            <a:pPr algn="ctr"/>
            <a:r>
              <a:rPr lang="en-US" dirty="0"/>
              <a:t>The Third Sunday</a:t>
            </a:r>
          </a:p>
        </p:txBody>
      </p:sp>
      <p:sp>
        <p:nvSpPr>
          <p:cNvPr id="3" name="Content Placeholder 2">
            <a:extLst>
              <a:ext uri="{FF2B5EF4-FFF2-40B4-BE49-F238E27FC236}">
                <a16:creationId xmlns:a16="http://schemas.microsoft.com/office/drawing/2014/main" id="{42EAE18E-516D-4F2E-A7C2-C116E8F240ED}"/>
              </a:ext>
            </a:extLst>
          </p:cNvPr>
          <p:cNvSpPr>
            <a:spLocks noGrp="1"/>
          </p:cNvSpPr>
          <p:nvPr>
            <p:ph idx="1"/>
          </p:nvPr>
        </p:nvSpPr>
        <p:spPr/>
        <p:txBody>
          <a:bodyPr/>
          <a:lstStyle/>
          <a:p>
            <a:endParaRPr lang="en-US" dirty="0"/>
          </a:p>
          <a:p>
            <a:endParaRPr lang="en-US" dirty="0"/>
          </a:p>
          <a:p>
            <a:r>
              <a:rPr lang="en-US" dirty="0"/>
              <a:t>Sounds a note of anticipatory joy: rejoice because the messianic age is here. </a:t>
            </a:r>
          </a:p>
          <a:p>
            <a:endParaRPr lang="en-US" dirty="0"/>
          </a:p>
          <a:p>
            <a:r>
              <a:rPr lang="en-US" dirty="0"/>
              <a:t>The readings are suffused with a certainty that anticipates the great joy that characterizes this Sunday.</a:t>
            </a:r>
          </a:p>
        </p:txBody>
      </p:sp>
    </p:spTree>
    <p:extLst>
      <p:ext uri="{BB962C8B-B14F-4D97-AF65-F5344CB8AC3E}">
        <p14:creationId xmlns:p14="http://schemas.microsoft.com/office/powerpoint/2010/main" val="3139619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E7BCD-875A-4356-AE7E-9B2F735CA133}"/>
              </a:ext>
            </a:extLst>
          </p:cNvPr>
          <p:cNvSpPr>
            <a:spLocks noGrp="1"/>
          </p:cNvSpPr>
          <p:nvPr>
            <p:ph type="title"/>
          </p:nvPr>
        </p:nvSpPr>
        <p:spPr/>
        <p:txBody>
          <a:bodyPr/>
          <a:lstStyle/>
          <a:p>
            <a:pPr algn="ctr"/>
            <a:r>
              <a:rPr lang="en-US" dirty="0"/>
              <a:t>The Final Week of Advent</a:t>
            </a:r>
          </a:p>
        </p:txBody>
      </p:sp>
      <p:sp>
        <p:nvSpPr>
          <p:cNvPr id="3" name="Content Placeholder 2">
            <a:extLst>
              <a:ext uri="{FF2B5EF4-FFF2-40B4-BE49-F238E27FC236}">
                <a16:creationId xmlns:a16="http://schemas.microsoft.com/office/drawing/2014/main" id="{4F5284CD-5D95-4EF1-9606-24DA31E866D2}"/>
              </a:ext>
            </a:extLst>
          </p:cNvPr>
          <p:cNvSpPr>
            <a:spLocks noGrp="1"/>
          </p:cNvSpPr>
          <p:nvPr>
            <p:ph idx="1"/>
          </p:nvPr>
        </p:nvSpPr>
        <p:spPr/>
        <p:txBody>
          <a:bodyPr>
            <a:normAutofit/>
          </a:bodyPr>
          <a:lstStyle/>
          <a:p>
            <a:r>
              <a:rPr lang="en-US" sz="2000" dirty="0"/>
              <a:t>From December 17 – 23 the O antiphons are chanted.</a:t>
            </a:r>
          </a:p>
          <a:p>
            <a:r>
              <a:rPr lang="en-US" sz="2000" dirty="0"/>
              <a:t>This has been a tradition of the Church for over a thousand years.</a:t>
            </a:r>
          </a:p>
          <a:p>
            <a:r>
              <a:rPr lang="en-US" sz="2000" dirty="0"/>
              <a:t>The glorious antiphons are of unknown origin.</a:t>
            </a:r>
          </a:p>
          <a:p>
            <a:r>
              <a:rPr lang="en-US" sz="2000" dirty="0"/>
              <a:t>O </a:t>
            </a:r>
            <a:r>
              <a:rPr lang="en-US" sz="2000" dirty="0" err="1"/>
              <a:t>Saptentia</a:t>
            </a:r>
            <a:r>
              <a:rPr lang="en-US" sz="2000" dirty="0"/>
              <a:t>: Wisdom.  O Adonai: Lord. O Radix Jesse:  Root of Jesse.  O </a:t>
            </a:r>
            <a:r>
              <a:rPr lang="en-US" sz="2000" dirty="0" err="1"/>
              <a:t>Clavis</a:t>
            </a:r>
            <a:r>
              <a:rPr lang="en-US" sz="2000" dirty="0"/>
              <a:t> David: Key of David.  O </a:t>
            </a:r>
            <a:r>
              <a:rPr lang="en-US" sz="2000" dirty="0" err="1"/>
              <a:t>Oriens</a:t>
            </a:r>
            <a:r>
              <a:rPr lang="en-US" sz="2000" dirty="0"/>
              <a:t>: Dayspring.  O Rex </a:t>
            </a:r>
            <a:r>
              <a:rPr lang="en-US" sz="2000" dirty="0" err="1"/>
              <a:t>Gentium</a:t>
            </a:r>
            <a:r>
              <a:rPr lang="en-US" sz="2000" dirty="0"/>
              <a:t>: King of Nations O Emmanuel: God with us. </a:t>
            </a:r>
          </a:p>
        </p:txBody>
      </p:sp>
    </p:spTree>
    <p:extLst>
      <p:ext uri="{BB962C8B-B14F-4D97-AF65-F5344CB8AC3E}">
        <p14:creationId xmlns:p14="http://schemas.microsoft.com/office/powerpoint/2010/main" val="2113001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26083-7A7A-415D-A75F-8E8E2C9CDAFD}"/>
              </a:ext>
            </a:extLst>
          </p:cNvPr>
          <p:cNvSpPr>
            <a:spLocks noGrp="1"/>
          </p:cNvSpPr>
          <p:nvPr>
            <p:ph type="title"/>
          </p:nvPr>
        </p:nvSpPr>
        <p:spPr/>
        <p:txBody>
          <a:bodyPr/>
          <a:lstStyle/>
          <a:p>
            <a:pPr algn="ctr"/>
            <a:r>
              <a:rPr lang="en-US" dirty="0"/>
              <a:t>The Fourth Sunday</a:t>
            </a:r>
          </a:p>
        </p:txBody>
      </p:sp>
      <p:sp>
        <p:nvSpPr>
          <p:cNvPr id="3" name="Content Placeholder 2">
            <a:extLst>
              <a:ext uri="{FF2B5EF4-FFF2-40B4-BE49-F238E27FC236}">
                <a16:creationId xmlns:a16="http://schemas.microsoft.com/office/drawing/2014/main" id="{D67AD0A7-3BB0-461D-8288-4BEA1EBF8B98}"/>
              </a:ext>
            </a:extLst>
          </p:cNvPr>
          <p:cNvSpPr>
            <a:spLocks noGrp="1"/>
          </p:cNvSpPr>
          <p:nvPr>
            <p:ph idx="1"/>
          </p:nvPr>
        </p:nvSpPr>
        <p:spPr/>
        <p:txBody>
          <a:bodyPr/>
          <a:lstStyle/>
          <a:p>
            <a:endParaRPr lang="en-US" sz="2400" dirty="0"/>
          </a:p>
          <a:p>
            <a:r>
              <a:rPr lang="en-US" sz="2400" dirty="0"/>
              <a:t>Theme is the Incarnation of the Word of God</a:t>
            </a:r>
          </a:p>
          <a:p>
            <a:endParaRPr lang="en-US" sz="2400" dirty="0"/>
          </a:p>
          <a:p>
            <a:r>
              <a:rPr lang="en-US" sz="2400" dirty="0"/>
              <a:t>The expectation of Mary, Israel and the Church.</a:t>
            </a:r>
          </a:p>
          <a:p>
            <a:endParaRPr lang="en-US" dirty="0"/>
          </a:p>
        </p:txBody>
      </p:sp>
    </p:spTree>
    <p:extLst>
      <p:ext uri="{BB962C8B-B14F-4D97-AF65-F5344CB8AC3E}">
        <p14:creationId xmlns:p14="http://schemas.microsoft.com/office/powerpoint/2010/main" val="1887581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9964F-0E6D-4C47-993D-3A76BE5C22C7}"/>
              </a:ext>
            </a:extLst>
          </p:cNvPr>
          <p:cNvSpPr>
            <a:spLocks noGrp="1"/>
          </p:cNvSpPr>
          <p:nvPr>
            <p:ph type="title"/>
          </p:nvPr>
        </p:nvSpPr>
        <p:spPr/>
        <p:txBody>
          <a:bodyPr/>
          <a:lstStyle/>
          <a:p>
            <a:pPr algn="ctr"/>
            <a:r>
              <a:rPr lang="en-US" dirty="0"/>
              <a:t>Customs In the Home and Church</a:t>
            </a:r>
          </a:p>
        </p:txBody>
      </p:sp>
      <p:sp>
        <p:nvSpPr>
          <p:cNvPr id="3" name="Content Placeholder 2">
            <a:extLst>
              <a:ext uri="{FF2B5EF4-FFF2-40B4-BE49-F238E27FC236}">
                <a16:creationId xmlns:a16="http://schemas.microsoft.com/office/drawing/2014/main" id="{F28CF644-7CED-4231-AD24-CBBBC0351D54}"/>
              </a:ext>
            </a:extLst>
          </p:cNvPr>
          <p:cNvSpPr>
            <a:spLocks noGrp="1"/>
          </p:cNvSpPr>
          <p:nvPr>
            <p:ph idx="1"/>
          </p:nvPr>
        </p:nvSpPr>
        <p:spPr/>
        <p:txBody>
          <a:bodyPr>
            <a:normAutofit/>
          </a:bodyPr>
          <a:lstStyle/>
          <a:p>
            <a:endParaRPr lang="en-US" sz="2000" dirty="0"/>
          </a:p>
          <a:p>
            <a:r>
              <a:rPr lang="en-US" sz="2000" dirty="0"/>
              <a:t>ADVENT WREATH</a:t>
            </a:r>
          </a:p>
          <a:p>
            <a:r>
              <a:rPr lang="en-US" sz="2000" dirty="0"/>
              <a:t>Attributed to Johann Wichern in 1833.</a:t>
            </a:r>
          </a:p>
          <a:p>
            <a:r>
              <a:rPr lang="en-US" sz="2000" dirty="0"/>
              <a:t>Darkness is part of the wardrobe of God.  Advent teaches us that God is present in darkness as well as in light.  </a:t>
            </a:r>
          </a:p>
          <a:p>
            <a:r>
              <a:rPr lang="en-US" sz="2000" dirty="0"/>
              <a:t>The Advent wreath with its candles illustrates this reality.</a:t>
            </a:r>
          </a:p>
        </p:txBody>
      </p:sp>
    </p:spTree>
    <p:extLst>
      <p:ext uri="{BB962C8B-B14F-4D97-AF65-F5344CB8AC3E}">
        <p14:creationId xmlns:p14="http://schemas.microsoft.com/office/powerpoint/2010/main" val="2535717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A807D-51E5-43B3-B877-1DE406785EF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0386F35-CCA7-4DA5-A4A6-F4128218E960}"/>
              </a:ext>
            </a:extLst>
          </p:cNvPr>
          <p:cNvSpPr>
            <a:spLocks noGrp="1"/>
          </p:cNvSpPr>
          <p:nvPr>
            <p:ph idx="1"/>
          </p:nvPr>
        </p:nvSpPr>
        <p:spPr/>
        <p:txBody>
          <a:bodyPr/>
          <a:lstStyle/>
          <a:p>
            <a:endParaRPr lang="en-US" dirty="0"/>
          </a:p>
          <a:p>
            <a:r>
              <a:rPr lang="en-US" dirty="0"/>
              <a:t>ADVENT CALENDAR</a:t>
            </a:r>
          </a:p>
          <a:p>
            <a:r>
              <a:rPr lang="en-US" dirty="0"/>
              <a:t>German custom taken over by the secular world.</a:t>
            </a:r>
          </a:p>
          <a:p>
            <a:r>
              <a:rPr lang="en-US" dirty="0"/>
              <a:t>Helps children count the days until Christmas and the coming of the infant Jesus</a:t>
            </a:r>
          </a:p>
          <a:p>
            <a:r>
              <a:rPr lang="en-US" dirty="0"/>
              <a:t>JESSE TREE</a:t>
            </a:r>
          </a:p>
          <a:p>
            <a:r>
              <a:rPr lang="en-US" dirty="0"/>
              <a:t>Decorated with symbols of the Old Testament.</a:t>
            </a:r>
          </a:p>
          <a:p>
            <a:r>
              <a:rPr lang="en-US" dirty="0"/>
              <a:t>Found as early as the 12</a:t>
            </a:r>
            <a:r>
              <a:rPr lang="en-US" baseline="30000" dirty="0"/>
              <a:t>th</a:t>
            </a:r>
            <a:r>
              <a:rPr lang="en-US" dirty="0"/>
              <a:t> century.</a:t>
            </a:r>
          </a:p>
          <a:p>
            <a:r>
              <a:rPr lang="en-US" dirty="0"/>
              <a:t>Portrayal of the root of Jesse from Isaiah 11:1-2</a:t>
            </a:r>
          </a:p>
        </p:txBody>
      </p:sp>
    </p:spTree>
    <p:extLst>
      <p:ext uri="{BB962C8B-B14F-4D97-AF65-F5344CB8AC3E}">
        <p14:creationId xmlns:p14="http://schemas.microsoft.com/office/powerpoint/2010/main" val="1303166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D4DF4-6972-4061-8DE3-EFEA207EDB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D1145FC-C937-4DF8-A86F-AC07BC2AE62A}"/>
              </a:ext>
            </a:extLst>
          </p:cNvPr>
          <p:cNvSpPr>
            <a:spLocks noGrp="1"/>
          </p:cNvSpPr>
          <p:nvPr>
            <p:ph idx="1"/>
          </p:nvPr>
        </p:nvSpPr>
        <p:spPr/>
        <p:txBody>
          <a:bodyPr>
            <a:normAutofit lnSpcReduction="10000"/>
          </a:bodyPr>
          <a:lstStyle/>
          <a:p>
            <a:r>
              <a:rPr lang="en-US" dirty="0"/>
              <a:t>TAN CROSS</a:t>
            </a:r>
          </a:p>
          <a:p>
            <a:r>
              <a:rPr lang="en-US" dirty="0"/>
              <a:t>Sometimes called the cross of prophecy and associated with Advent because it is said to come to be the form raised by Moses in the wilderness anticipating the cross of Christ.</a:t>
            </a:r>
          </a:p>
          <a:p>
            <a:r>
              <a:rPr lang="en-US" dirty="0"/>
              <a:t>THE ROSE</a:t>
            </a:r>
          </a:p>
          <a:p>
            <a:r>
              <a:rPr lang="en-US" dirty="0"/>
              <a:t>From 13</a:t>
            </a:r>
            <a:r>
              <a:rPr lang="en-US" baseline="30000" dirty="0"/>
              <a:t>th</a:t>
            </a:r>
            <a:r>
              <a:rPr lang="en-US" dirty="0"/>
              <a:t> century became a popular symbol based on Isa. 35:1-2.</a:t>
            </a:r>
          </a:p>
          <a:p>
            <a:r>
              <a:rPr lang="en-US" dirty="0"/>
              <a:t>Came to be associated with the Virgin Mary as the “mystic rose” but Jesus Christ is the root and stem from which that rose springs.</a:t>
            </a:r>
          </a:p>
        </p:txBody>
      </p:sp>
    </p:spTree>
    <p:extLst>
      <p:ext uri="{BB962C8B-B14F-4D97-AF65-F5344CB8AC3E}">
        <p14:creationId xmlns:p14="http://schemas.microsoft.com/office/powerpoint/2010/main" val="3961891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B741F-553C-485B-9753-BD8D4A90E2FB}"/>
              </a:ext>
            </a:extLst>
          </p:cNvPr>
          <p:cNvSpPr>
            <a:spLocks noGrp="1"/>
          </p:cNvSpPr>
          <p:nvPr>
            <p:ph type="title"/>
          </p:nvPr>
        </p:nvSpPr>
        <p:spPr/>
        <p:txBody>
          <a:bodyPr/>
          <a:lstStyle/>
          <a:p>
            <a:br>
              <a:rPr lang="en-US" dirty="0"/>
            </a:br>
            <a:r>
              <a:rPr lang="en-US" dirty="0"/>
              <a:t>The New Year</a:t>
            </a:r>
            <a:br>
              <a:rPr lang="en-US" dirty="0"/>
            </a:br>
            <a:endParaRPr lang="en-US" dirty="0"/>
          </a:p>
        </p:txBody>
      </p:sp>
      <p:sp>
        <p:nvSpPr>
          <p:cNvPr id="3" name="Content Placeholder 2">
            <a:extLst>
              <a:ext uri="{FF2B5EF4-FFF2-40B4-BE49-F238E27FC236}">
                <a16:creationId xmlns:a16="http://schemas.microsoft.com/office/drawing/2014/main" id="{C9260CD3-9EEB-4E92-A808-56E0382EC066}"/>
              </a:ext>
            </a:extLst>
          </p:cNvPr>
          <p:cNvSpPr>
            <a:spLocks noGrp="1"/>
          </p:cNvSpPr>
          <p:nvPr>
            <p:ph idx="1"/>
          </p:nvPr>
        </p:nvSpPr>
        <p:spPr/>
        <p:txBody>
          <a:bodyPr/>
          <a:lstStyle/>
          <a:p>
            <a:endParaRPr lang="en-US" dirty="0"/>
          </a:p>
          <a:p>
            <a:r>
              <a:rPr lang="en-US" sz="2400" dirty="0"/>
              <a:t>There are many different beginnings of the year across the globe….both religious and secular…..however since the beginning of the seventh century liturgical books begin with Advent, the latest and entirely Western addition to the Church’s calendar</a:t>
            </a:r>
          </a:p>
        </p:txBody>
      </p:sp>
    </p:spTree>
    <p:extLst>
      <p:ext uri="{BB962C8B-B14F-4D97-AF65-F5344CB8AC3E}">
        <p14:creationId xmlns:p14="http://schemas.microsoft.com/office/powerpoint/2010/main" val="2507638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3D1C7-3847-43BD-A19B-A5F12B713A6A}"/>
              </a:ext>
            </a:extLst>
          </p:cNvPr>
          <p:cNvSpPr>
            <a:spLocks noGrp="1"/>
          </p:cNvSpPr>
          <p:nvPr>
            <p:ph type="title"/>
          </p:nvPr>
        </p:nvSpPr>
        <p:spPr/>
        <p:txBody>
          <a:bodyPr/>
          <a:lstStyle/>
          <a:p>
            <a:pPr algn="ctr"/>
            <a:r>
              <a:rPr lang="en-US" dirty="0"/>
              <a:t>ADVENT CHALLENGES IN THE MODERN WORLD</a:t>
            </a:r>
          </a:p>
        </p:txBody>
      </p:sp>
      <p:sp>
        <p:nvSpPr>
          <p:cNvPr id="3" name="Content Placeholder 2">
            <a:extLst>
              <a:ext uri="{FF2B5EF4-FFF2-40B4-BE49-F238E27FC236}">
                <a16:creationId xmlns:a16="http://schemas.microsoft.com/office/drawing/2014/main" id="{6E9E0A5B-D472-4B52-8450-AC0DB49B2DA5}"/>
              </a:ext>
            </a:extLst>
          </p:cNvPr>
          <p:cNvSpPr>
            <a:spLocks noGrp="1"/>
          </p:cNvSpPr>
          <p:nvPr>
            <p:ph idx="1"/>
          </p:nvPr>
        </p:nvSpPr>
        <p:spPr/>
        <p:txBody>
          <a:bodyPr>
            <a:normAutofit lnSpcReduction="10000"/>
          </a:bodyPr>
          <a:lstStyle/>
          <a:p>
            <a:r>
              <a:rPr lang="en-US" dirty="0"/>
              <a:t>A continuing problem for the Church is maintaining the expectant theme of Advent in a secularized world that has transformed some of the Church’s symbols into merchandising encouragements.</a:t>
            </a:r>
          </a:p>
          <a:p>
            <a:r>
              <a:rPr lang="en-US" dirty="0"/>
              <a:t>Perhaps the best response of committed Christians is to remember that they live in the world but yet are not part of it.</a:t>
            </a:r>
          </a:p>
          <a:p>
            <a:r>
              <a:rPr lang="en-US" dirty="0"/>
              <a:t>We can move in a different path form the secular society knowing that the liturgical season is more satisfying than what the world in its blatant greed and shallow partying and hollow cheer can ever bring.</a:t>
            </a:r>
          </a:p>
        </p:txBody>
      </p:sp>
    </p:spTree>
    <p:extLst>
      <p:ext uri="{BB962C8B-B14F-4D97-AF65-F5344CB8AC3E}">
        <p14:creationId xmlns:p14="http://schemas.microsoft.com/office/powerpoint/2010/main" val="1193301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640B3-1274-4340-8238-3B27E41C462B}"/>
              </a:ext>
            </a:extLst>
          </p:cNvPr>
          <p:cNvSpPr>
            <a:spLocks noGrp="1"/>
          </p:cNvSpPr>
          <p:nvPr>
            <p:ph type="title"/>
          </p:nvPr>
        </p:nvSpPr>
        <p:spPr>
          <a:xfrm>
            <a:off x="898496" y="927098"/>
            <a:ext cx="6311145" cy="709865"/>
          </a:xfrm>
        </p:spPr>
        <p:txBody>
          <a:bodyPr/>
          <a:lstStyle/>
          <a:p>
            <a:pPr algn="ctr"/>
            <a:r>
              <a:rPr lang="en-US" dirty="0"/>
              <a:t>OUR ADVENT MISSION</a:t>
            </a:r>
          </a:p>
        </p:txBody>
      </p:sp>
      <p:sp>
        <p:nvSpPr>
          <p:cNvPr id="3" name="Content Placeholder 2">
            <a:extLst>
              <a:ext uri="{FF2B5EF4-FFF2-40B4-BE49-F238E27FC236}">
                <a16:creationId xmlns:a16="http://schemas.microsoft.com/office/drawing/2014/main" id="{1E0FABC5-140C-4115-8EC5-0DFB842ACEAD}"/>
              </a:ext>
            </a:extLst>
          </p:cNvPr>
          <p:cNvSpPr>
            <a:spLocks noGrp="1"/>
          </p:cNvSpPr>
          <p:nvPr>
            <p:ph idx="1"/>
          </p:nvPr>
        </p:nvSpPr>
        <p:spPr/>
        <p:txBody>
          <a:bodyPr/>
          <a:lstStyle/>
          <a:p>
            <a:endParaRPr lang="en-US" dirty="0"/>
          </a:p>
          <a:p>
            <a:endParaRPr lang="en-US" dirty="0"/>
          </a:p>
          <a:p>
            <a:endParaRPr lang="en-US" dirty="0"/>
          </a:p>
          <a:p>
            <a:r>
              <a:rPr lang="en-US" dirty="0"/>
              <a:t>THE CHURCH WILL DO ITS PART BY PROCLAIMING WITH ALL THE POWER AND EVERGY IT CAN MUSTER THE THRILLING MYSTERY OF THIS MOST PROFOUND SEASON.</a:t>
            </a:r>
          </a:p>
        </p:txBody>
      </p:sp>
    </p:spTree>
    <p:extLst>
      <p:ext uri="{BB962C8B-B14F-4D97-AF65-F5344CB8AC3E}">
        <p14:creationId xmlns:p14="http://schemas.microsoft.com/office/powerpoint/2010/main" val="3162612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C0686-E730-4E80-BC8F-C9ECE0A650BD}"/>
              </a:ext>
            </a:extLst>
          </p:cNvPr>
          <p:cNvSpPr>
            <a:spLocks noGrp="1"/>
          </p:cNvSpPr>
          <p:nvPr>
            <p:ph type="title"/>
          </p:nvPr>
        </p:nvSpPr>
        <p:spPr/>
        <p:txBody>
          <a:bodyPr/>
          <a:lstStyle/>
          <a:p>
            <a:pPr algn="ctr"/>
            <a:r>
              <a:rPr lang="en-US" dirty="0"/>
              <a:t>The Nature of Religious Feast Days</a:t>
            </a:r>
          </a:p>
        </p:txBody>
      </p:sp>
      <p:sp>
        <p:nvSpPr>
          <p:cNvPr id="3" name="Content Placeholder 2">
            <a:extLst>
              <a:ext uri="{FF2B5EF4-FFF2-40B4-BE49-F238E27FC236}">
                <a16:creationId xmlns:a16="http://schemas.microsoft.com/office/drawing/2014/main" id="{4B8E11FA-9249-4B75-B38B-9FB43DCC9454}"/>
              </a:ext>
            </a:extLst>
          </p:cNvPr>
          <p:cNvSpPr>
            <a:spLocks noGrp="1"/>
          </p:cNvSpPr>
          <p:nvPr>
            <p:ph idx="1"/>
          </p:nvPr>
        </p:nvSpPr>
        <p:spPr/>
        <p:txBody>
          <a:bodyPr>
            <a:normAutofit/>
          </a:bodyPr>
          <a:lstStyle/>
          <a:p>
            <a:endParaRPr lang="en-US" sz="2400" dirty="0"/>
          </a:p>
          <a:p>
            <a:r>
              <a:rPr lang="en-US" sz="2400" dirty="0"/>
              <a:t>There is an almost innate pattern in human behavior of fast before feast, preparation followed by celebration, anticipation and preparation leading to feasting, but otherwise the origins of the season of Advent are obscure.</a:t>
            </a:r>
          </a:p>
        </p:txBody>
      </p:sp>
    </p:spTree>
    <p:extLst>
      <p:ext uri="{BB962C8B-B14F-4D97-AF65-F5344CB8AC3E}">
        <p14:creationId xmlns:p14="http://schemas.microsoft.com/office/powerpoint/2010/main" val="877419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F9A57-1259-4628-9FD7-E6B145051947}"/>
              </a:ext>
            </a:extLst>
          </p:cNvPr>
          <p:cNvSpPr>
            <a:spLocks noGrp="1"/>
          </p:cNvSpPr>
          <p:nvPr>
            <p:ph type="title"/>
          </p:nvPr>
        </p:nvSpPr>
        <p:spPr/>
        <p:txBody>
          <a:bodyPr/>
          <a:lstStyle/>
          <a:p>
            <a:pPr algn="ctr"/>
            <a:r>
              <a:rPr lang="en-US" dirty="0"/>
              <a:t>Early Origins</a:t>
            </a:r>
          </a:p>
        </p:txBody>
      </p:sp>
      <p:sp>
        <p:nvSpPr>
          <p:cNvPr id="3" name="Content Placeholder 2">
            <a:extLst>
              <a:ext uri="{FF2B5EF4-FFF2-40B4-BE49-F238E27FC236}">
                <a16:creationId xmlns:a16="http://schemas.microsoft.com/office/drawing/2014/main" id="{7F93F0C9-BAF4-43C2-8794-926B04CB6827}"/>
              </a:ext>
            </a:extLst>
          </p:cNvPr>
          <p:cNvSpPr>
            <a:spLocks noGrp="1"/>
          </p:cNvSpPr>
          <p:nvPr>
            <p:ph idx="1"/>
          </p:nvPr>
        </p:nvSpPr>
        <p:spPr/>
        <p:txBody>
          <a:bodyPr>
            <a:normAutofit fontScale="92500" lnSpcReduction="20000"/>
          </a:bodyPr>
          <a:lstStyle/>
          <a:p>
            <a:r>
              <a:rPr lang="en-US" dirty="0"/>
              <a:t>Advent may have its origins outside of Rome in preparation </a:t>
            </a:r>
            <a:r>
              <a:rPr lang="en-US"/>
              <a:t>for Epiphany.</a:t>
            </a:r>
            <a:endParaRPr lang="en-US" dirty="0"/>
          </a:p>
          <a:p>
            <a:r>
              <a:rPr lang="en-US" dirty="0"/>
              <a:t>Advent had many different lengths over the years.</a:t>
            </a:r>
          </a:p>
          <a:p>
            <a:r>
              <a:rPr lang="en-US" dirty="0"/>
              <a:t>In pagan Rome there was a fast of the tenth month and Advent may have been in part Church’s response to this fast.</a:t>
            </a:r>
          </a:p>
          <a:p>
            <a:r>
              <a:rPr lang="en-US" dirty="0"/>
              <a:t>Irish missionaries influenced the penitential character of Advent which (the character) was brought to Rome in the twelfth century.</a:t>
            </a:r>
          </a:p>
          <a:p>
            <a:r>
              <a:rPr lang="en-US" dirty="0"/>
              <a:t>Gregory the Great fixed the length of the preparatory period at four weeks usually explained as a reliving the four thousand years of waiting for the coming of the Messiah. (Four thousand years after creation---so it was thought).</a:t>
            </a:r>
          </a:p>
        </p:txBody>
      </p:sp>
    </p:spTree>
    <p:extLst>
      <p:ext uri="{BB962C8B-B14F-4D97-AF65-F5344CB8AC3E}">
        <p14:creationId xmlns:p14="http://schemas.microsoft.com/office/powerpoint/2010/main" val="3318765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04472-B946-4367-A0F4-44629C15C305}"/>
              </a:ext>
            </a:extLst>
          </p:cNvPr>
          <p:cNvSpPr>
            <a:spLocks noGrp="1"/>
          </p:cNvSpPr>
          <p:nvPr>
            <p:ph type="title"/>
          </p:nvPr>
        </p:nvSpPr>
        <p:spPr/>
        <p:txBody>
          <a:bodyPr/>
          <a:lstStyle/>
          <a:p>
            <a:pPr algn="ctr"/>
            <a:r>
              <a:rPr lang="en-US" dirty="0"/>
              <a:t>The Meaning of Advent</a:t>
            </a:r>
          </a:p>
        </p:txBody>
      </p:sp>
      <p:sp>
        <p:nvSpPr>
          <p:cNvPr id="3" name="Content Placeholder 2">
            <a:extLst>
              <a:ext uri="{FF2B5EF4-FFF2-40B4-BE49-F238E27FC236}">
                <a16:creationId xmlns:a16="http://schemas.microsoft.com/office/drawing/2014/main" id="{F4DCD3BC-223D-49F5-8352-3C9F940DF639}"/>
              </a:ext>
            </a:extLst>
          </p:cNvPr>
          <p:cNvSpPr>
            <a:spLocks noGrp="1"/>
          </p:cNvSpPr>
          <p:nvPr>
            <p:ph idx="1"/>
          </p:nvPr>
        </p:nvSpPr>
        <p:spPr/>
        <p:txBody>
          <a:bodyPr>
            <a:normAutofit lnSpcReduction="10000"/>
          </a:bodyPr>
          <a:lstStyle/>
          <a:p>
            <a:r>
              <a:rPr lang="en-US" dirty="0"/>
              <a:t>The season of Advent has more than one focus – that of the coming of Christ at Christmas.</a:t>
            </a:r>
          </a:p>
          <a:p>
            <a:r>
              <a:rPr lang="en-US" dirty="0"/>
              <a:t>There is also an eschatological orientation.</a:t>
            </a:r>
          </a:p>
          <a:p>
            <a:r>
              <a:rPr lang="en-US" dirty="0"/>
              <a:t>Indeed the very name </a:t>
            </a:r>
            <a:r>
              <a:rPr lang="en-US" i="1" dirty="0" err="1"/>
              <a:t>Adventus</a:t>
            </a:r>
            <a:r>
              <a:rPr lang="en-US" dirty="0"/>
              <a:t>, “coming,” “approach,” suggest not only the coming of God into the world in Jesus but the approaching return of the risen Lord in all his heavenly splendor.</a:t>
            </a:r>
          </a:p>
          <a:p>
            <a:r>
              <a:rPr lang="en-US" dirty="0"/>
              <a:t>The Advent season and its hope should not be regarded purely in terms of Christmas.</a:t>
            </a:r>
          </a:p>
          <a:p>
            <a:r>
              <a:rPr lang="en-US" dirty="0"/>
              <a:t>It is an introduction to the completed work of redemption.</a:t>
            </a:r>
          </a:p>
        </p:txBody>
      </p:sp>
    </p:spTree>
    <p:extLst>
      <p:ext uri="{BB962C8B-B14F-4D97-AF65-F5344CB8AC3E}">
        <p14:creationId xmlns:p14="http://schemas.microsoft.com/office/powerpoint/2010/main" val="153626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A53A0-7D96-4761-889D-971F491A7E27}"/>
              </a:ext>
            </a:extLst>
          </p:cNvPr>
          <p:cNvSpPr>
            <a:spLocks noGrp="1"/>
          </p:cNvSpPr>
          <p:nvPr>
            <p:ph type="title"/>
          </p:nvPr>
        </p:nvSpPr>
        <p:spPr/>
        <p:txBody>
          <a:bodyPr/>
          <a:lstStyle/>
          <a:p>
            <a:pPr algn="ctr"/>
            <a:r>
              <a:rPr lang="en-US" dirty="0"/>
              <a:t>Three Comings of Christ</a:t>
            </a:r>
          </a:p>
        </p:txBody>
      </p:sp>
      <p:sp>
        <p:nvSpPr>
          <p:cNvPr id="3" name="Content Placeholder 2">
            <a:extLst>
              <a:ext uri="{FF2B5EF4-FFF2-40B4-BE49-F238E27FC236}">
                <a16:creationId xmlns:a16="http://schemas.microsoft.com/office/drawing/2014/main" id="{6C9432B6-5289-48E4-9188-8411BA693172}"/>
              </a:ext>
            </a:extLst>
          </p:cNvPr>
          <p:cNvSpPr>
            <a:spLocks noGrp="1"/>
          </p:cNvSpPr>
          <p:nvPr>
            <p:ph idx="1"/>
          </p:nvPr>
        </p:nvSpPr>
        <p:spPr/>
        <p:txBody>
          <a:bodyPr>
            <a:normAutofit/>
          </a:bodyPr>
          <a:lstStyle/>
          <a:p>
            <a:r>
              <a:rPr lang="en-US" sz="2000" dirty="0"/>
              <a:t>Since the 9</a:t>
            </a:r>
            <a:r>
              <a:rPr lang="en-US" sz="2000" baseline="30000" dirty="0"/>
              <a:t>th</a:t>
            </a:r>
            <a:r>
              <a:rPr lang="en-US" sz="2000" dirty="0"/>
              <a:t> century, Christian have spoken of the three comings of Christ:</a:t>
            </a:r>
          </a:p>
          <a:p>
            <a:r>
              <a:rPr lang="en-US" sz="2000" dirty="0"/>
              <a:t>In the flesh in Bethlehem</a:t>
            </a:r>
          </a:p>
          <a:p>
            <a:r>
              <a:rPr lang="en-US" sz="2000" dirty="0"/>
              <a:t>In our hearts daily, and </a:t>
            </a:r>
          </a:p>
          <a:p>
            <a:r>
              <a:rPr lang="en-US" sz="2000" dirty="0"/>
              <a:t>In glory at the end of time.</a:t>
            </a:r>
          </a:p>
          <a:p>
            <a:r>
              <a:rPr lang="en-US" sz="2000" dirty="0"/>
              <a:t>The first was visible in the weakness of a human infant; the second is invisible but in spirit and power; the third in glory and majesty will be visible to everyone.</a:t>
            </a:r>
          </a:p>
        </p:txBody>
      </p:sp>
    </p:spTree>
    <p:extLst>
      <p:ext uri="{BB962C8B-B14F-4D97-AF65-F5344CB8AC3E}">
        <p14:creationId xmlns:p14="http://schemas.microsoft.com/office/powerpoint/2010/main" val="2810954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E34C8-4451-498A-AEA5-2A0A8F645AA0}"/>
              </a:ext>
            </a:extLst>
          </p:cNvPr>
          <p:cNvSpPr>
            <a:spLocks noGrp="1"/>
          </p:cNvSpPr>
          <p:nvPr>
            <p:ph type="title"/>
          </p:nvPr>
        </p:nvSpPr>
        <p:spPr/>
        <p:txBody>
          <a:bodyPr/>
          <a:lstStyle/>
          <a:p>
            <a:pPr algn="ctr"/>
            <a:r>
              <a:rPr lang="en-US" dirty="0"/>
              <a:t>Great Time Reprised</a:t>
            </a:r>
          </a:p>
        </p:txBody>
      </p:sp>
      <p:sp>
        <p:nvSpPr>
          <p:cNvPr id="3" name="Content Placeholder 2">
            <a:extLst>
              <a:ext uri="{FF2B5EF4-FFF2-40B4-BE49-F238E27FC236}">
                <a16:creationId xmlns:a16="http://schemas.microsoft.com/office/drawing/2014/main" id="{14F57A00-B9CB-4F9D-AA5D-CE0651F1FA1E}"/>
              </a:ext>
            </a:extLst>
          </p:cNvPr>
          <p:cNvSpPr>
            <a:spLocks noGrp="1"/>
          </p:cNvSpPr>
          <p:nvPr>
            <p:ph idx="1"/>
          </p:nvPr>
        </p:nvSpPr>
        <p:spPr/>
        <p:txBody>
          <a:bodyPr>
            <a:normAutofit/>
          </a:bodyPr>
          <a:lstStyle/>
          <a:p>
            <a:endParaRPr lang="en-US" sz="2000" dirty="0"/>
          </a:p>
          <a:p>
            <a:r>
              <a:rPr lang="en-US" sz="2000" dirty="0"/>
              <a:t>The waiting of Advent is a real waiting, an authentic expectancy of an event that has not yet taken place, an event that still lies out there ahead of us.</a:t>
            </a:r>
          </a:p>
          <a:p>
            <a:r>
              <a:rPr lang="en-US" sz="2000" dirty="0"/>
              <a:t>Our common distinctions are collapsed, past-present-future are made one and experienced as a single whole.</a:t>
            </a:r>
          </a:p>
        </p:txBody>
      </p:sp>
    </p:spTree>
    <p:extLst>
      <p:ext uri="{BB962C8B-B14F-4D97-AF65-F5344CB8AC3E}">
        <p14:creationId xmlns:p14="http://schemas.microsoft.com/office/powerpoint/2010/main" val="2058543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46339-5771-447B-818B-02EAA74B2D26}"/>
              </a:ext>
            </a:extLst>
          </p:cNvPr>
          <p:cNvSpPr>
            <a:spLocks noGrp="1"/>
          </p:cNvSpPr>
          <p:nvPr>
            <p:ph type="title"/>
          </p:nvPr>
        </p:nvSpPr>
        <p:spPr/>
        <p:txBody>
          <a:bodyPr/>
          <a:lstStyle/>
          <a:p>
            <a:pPr algn="ctr"/>
            <a:r>
              <a:rPr lang="en-US" dirty="0"/>
              <a:t>God With Us</a:t>
            </a:r>
          </a:p>
        </p:txBody>
      </p:sp>
      <p:sp>
        <p:nvSpPr>
          <p:cNvPr id="3" name="Content Placeholder 2">
            <a:extLst>
              <a:ext uri="{FF2B5EF4-FFF2-40B4-BE49-F238E27FC236}">
                <a16:creationId xmlns:a16="http://schemas.microsoft.com/office/drawing/2014/main" id="{19898577-8A14-47BF-BB80-22152DDE3D2F}"/>
              </a:ext>
            </a:extLst>
          </p:cNvPr>
          <p:cNvSpPr>
            <a:spLocks noGrp="1"/>
          </p:cNvSpPr>
          <p:nvPr>
            <p:ph idx="1"/>
          </p:nvPr>
        </p:nvSpPr>
        <p:spPr/>
        <p:txBody>
          <a:bodyPr>
            <a:normAutofit/>
          </a:bodyPr>
          <a:lstStyle/>
          <a:p>
            <a:endParaRPr lang="en-US" sz="2000" dirty="0"/>
          </a:p>
          <a:p>
            <a:endParaRPr lang="en-US" sz="2000" dirty="0"/>
          </a:p>
          <a:p>
            <a:r>
              <a:rPr lang="en-US" sz="2000" dirty="0"/>
              <a:t>The Church begins the year by looking forward to the birth of her Beloved, the Word made flesh.  As an anxious bride, she counts the days, preparing, longing, constantly anticipating the joy that will be hers when the time will be fulfilled and Emmanuel will indeed be God with us.</a:t>
            </a:r>
          </a:p>
        </p:txBody>
      </p:sp>
    </p:spTree>
    <p:extLst>
      <p:ext uri="{BB962C8B-B14F-4D97-AF65-F5344CB8AC3E}">
        <p14:creationId xmlns:p14="http://schemas.microsoft.com/office/powerpoint/2010/main" val="2405908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CAB4D-988E-46B0-BADE-7C589F9BC0BC}"/>
              </a:ext>
            </a:extLst>
          </p:cNvPr>
          <p:cNvSpPr>
            <a:spLocks noGrp="1"/>
          </p:cNvSpPr>
          <p:nvPr>
            <p:ph type="title"/>
          </p:nvPr>
        </p:nvSpPr>
        <p:spPr/>
        <p:txBody>
          <a:bodyPr/>
          <a:lstStyle/>
          <a:p>
            <a:pPr algn="ctr"/>
            <a:r>
              <a:rPr lang="en-US" dirty="0"/>
              <a:t>Dates</a:t>
            </a:r>
          </a:p>
        </p:txBody>
      </p:sp>
      <p:sp>
        <p:nvSpPr>
          <p:cNvPr id="3" name="Content Placeholder 2">
            <a:extLst>
              <a:ext uri="{FF2B5EF4-FFF2-40B4-BE49-F238E27FC236}">
                <a16:creationId xmlns:a16="http://schemas.microsoft.com/office/drawing/2014/main" id="{37E2D8D4-3D5C-4C47-85BC-B324F26BC59B}"/>
              </a:ext>
            </a:extLst>
          </p:cNvPr>
          <p:cNvSpPr>
            <a:spLocks noGrp="1"/>
          </p:cNvSpPr>
          <p:nvPr>
            <p:ph idx="1"/>
          </p:nvPr>
        </p:nvSpPr>
        <p:spPr/>
        <p:txBody>
          <a:bodyPr>
            <a:normAutofit/>
          </a:bodyPr>
          <a:lstStyle/>
          <a:p>
            <a:endParaRPr lang="en-US" sz="2000" dirty="0"/>
          </a:p>
          <a:p>
            <a:endParaRPr lang="en-US" sz="2000" dirty="0"/>
          </a:p>
          <a:p>
            <a:r>
              <a:rPr lang="en-US" sz="2000" dirty="0"/>
              <a:t>According to the older rubric, Advent begins “the nearest Sunday to the feast of St. Andrew whether before or after.”</a:t>
            </a:r>
          </a:p>
          <a:p>
            <a:r>
              <a:rPr lang="en-US" sz="2000" dirty="0"/>
              <a:t>Now, “The Sundays of Advent are always the four Sundays before Christmas Day whether it comes on Sunday or a weekday.”</a:t>
            </a:r>
          </a:p>
        </p:txBody>
      </p:sp>
    </p:spTree>
    <p:extLst>
      <p:ext uri="{BB962C8B-B14F-4D97-AF65-F5344CB8AC3E}">
        <p14:creationId xmlns:p14="http://schemas.microsoft.com/office/powerpoint/2010/main" val="14820473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C7D06E6-05F1-460C-9898-E153355C67C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 Boardroom</Template>
  <TotalTime>1431</TotalTime>
  <Words>1187</Words>
  <Application>Microsoft Office PowerPoint</Application>
  <PresentationFormat>On-screen Show (4:3)</PresentationFormat>
  <Paragraphs>104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Century Gothic</vt:lpstr>
      <vt:lpstr>Wingdings 3</vt:lpstr>
      <vt:lpstr>Ion Boardroom</vt:lpstr>
      <vt:lpstr>ADVENT</vt:lpstr>
      <vt:lpstr> The New Year </vt:lpstr>
      <vt:lpstr>The Nature of Religious Feast Days</vt:lpstr>
      <vt:lpstr>Early Origins</vt:lpstr>
      <vt:lpstr>The Meaning of Advent</vt:lpstr>
      <vt:lpstr>Three Comings of Christ</vt:lpstr>
      <vt:lpstr>Great Time Reprised</vt:lpstr>
      <vt:lpstr>God With Us</vt:lpstr>
      <vt:lpstr>Dates</vt:lpstr>
      <vt:lpstr>Themes</vt:lpstr>
      <vt:lpstr>Color</vt:lpstr>
      <vt:lpstr>The First Sunday</vt:lpstr>
      <vt:lpstr>The Second Sunday</vt:lpstr>
      <vt:lpstr>The Third Sunday</vt:lpstr>
      <vt:lpstr>The Final Week of Advent</vt:lpstr>
      <vt:lpstr>The Fourth Sunday</vt:lpstr>
      <vt:lpstr>Customs In the Home and Church</vt:lpstr>
      <vt:lpstr>PowerPoint Presentation</vt:lpstr>
      <vt:lpstr>PowerPoint Presentation</vt:lpstr>
      <vt:lpstr>ADVENT CHALLENGES IN THE MODERN WORLD</vt:lpstr>
      <vt:lpstr>OUR ADVENT MISSION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ADVENT</dc:title>
  <dc:creator>patricia Mann</dc:creator>
  <cp:keywords/>
  <cp:lastModifiedBy>patricia Mann</cp:lastModifiedBy>
  <cp:revision>13</cp:revision>
  <dcterms:created xsi:type="dcterms:W3CDTF">2017-08-18T20:25:54Z</dcterms:created>
  <dcterms:modified xsi:type="dcterms:W3CDTF">2017-08-19T20:17:37Z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TC011540811033</vt:lpwstr>
  </property>
</Properties>
</file>