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256" r:id="rId3"/>
    <p:sldId id="257" r:id="rId4"/>
    <p:sldId id="27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6" r:id="rId22"/>
    <p:sldId id="277" r:id="rId23"/>
    <p:sldId id="282" r:id="rId24"/>
    <p:sldId id="278"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9" autoAdjust="0"/>
    <p:restoredTop sz="94660"/>
  </p:normalViewPr>
  <p:slideViewPr>
    <p:cSldViewPr>
      <p:cViewPr varScale="1">
        <p:scale>
          <a:sx n="95" d="100"/>
          <a:sy n="95" d="100"/>
        </p:scale>
        <p:origin x="160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Mann" userId="fdc5ddf587bbc7f5" providerId="LiveId" clId="{3B63089D-F106-460B-8B03-BFB53FD0C7E8}"/>
    <pc:docChg chg="custSel modSld">
      <pc:chgData name="Patricia Mann" userId="fdc5ddf587bbc7f5" providerId="LiveId" clId="{3B63089D-F106-460B-8B03-BFB53FD0C7E8}" dt="2021-01-25T06:14:19.189" v="37" actId="27636"/>
      <pc:docMkLst>
        <pc:docMk/>
      </pc:docMkLst>
      <pc:sldChg chg="modSp mod">
        <pc:chgData name="Patricia Mann" userId="fdc5ddf587bbc7f5" providerId="LiveId" clId="{3B63089D-F106-460B-8B03-BFB53FD0C7E8}" dt="2021-01-25T06:14:19.189" v="37" actId="27636"/>
        <pc:sldMkLst>
          <pc:docMk/>
          <pc:sldMk cId="0" sldId="256"/>
        </pc:sldMkLst>
        <pc:spChg chg="mod">
          <ac:chgData name="Patricia Mann" userId="fdc5ddf587bbc7f5" providerId="LiveId" clId="{3B63089D-F106-460B-8B03-BFB53FD0C7E8}" dt="2021-01-25T06:14:19.189" v="37" actId="27636"/>
          <ac:spMkLst>
            <pc:docMk/>
            <pc:sldMk cId="0"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31AA2-B4B3-4164-AE08-3AFB5FAB0F1E}" type="datetimeFigureOut">
              <a:rPr lang="en-US" smtClean="0"/>
              <a:t>1/25/21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E1D04-C6B6-4C7D-9EEA-ECC0D2CAF6A2}" type="slidenum">
              <a:rPr lang="en-US" smtClean="0"/>
              <a:t>‹#›</a:t>
            </a:fld>
            <a:endParaRPr lang="en-US"/>
          </a:p>
        </p:txBody>
      </p:sp>
    </p:spTree>
    <p:extLst>
      <p:ext uri="{BB962C8B-B14F-4D97-AF65-F5344CB8AC3E}">
        <p14:creationId xmlns:p14="http://schemas.microsoft.com/office/powerpoint/2010/main" val="378986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p:spPr>
        <p:txBody>
          <a:bodyPr>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3" descr="white rectangle.png"/>
          <p:cNvPicPr>
            <a:picLocks noChangeAspect="1"/>
          </p:cNvPicPr>
          <p:nvPr userDrawn="1"/>
        </p:nvPicPr>
        <p:blipFill>
          <a:blip r:embed="rId2"/>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7772400" cy="1362075"/>
          </a:xfrm>
        </p:spPr>
        <p:txBody>
          <a:bodyPr anchor="t">
            <a:noAutofit/>
          </a:bodyPr>
          <a:lstStyle>
            <a:lvl1pPr algn="l">
              <a:defRPr sz="4400" b="1" cap="all"/>
            </a:lvl1pPr>
          </a:lstStyle>
          <a:p>
            <a:r>
              <a:rPr lang="en-US"/>
              <a:t>Click to edit Master title style</a:t>
            </a:r>
            <a:endParaRPr lang="en-US" dirty="0"/>
          </a:p>
        </p:txBody>
      </p:sp>
      <p:sp>
        <p:nvSpPr>
          <p:cNvPr id="3" name="Text Placeholder 2"/>
          <p:cNvSpPr>
            <a:spLocks noGrp="1"/>
          </p:cNvSpPr>
          <p:nvPr>
            <p:ph type="body" idx="1"/>
          </p:nvPr>
        </p:nvSpPr>
        <p:spPr>
          <a:xfrm>
            <a:off x="609600" y="4267200"/>
            <a:ext cx="77724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a:t>Lent and Holy Week</a:t>
            </a:r>
          </a:p>
        </p:txBody>
      </p:sp>
      <p:sp>
        <p:nvSpPr>
          <p:cNvPr id="3" name="Subtitle 2"/>
          <p:cNvSpPr>
            <a:spLocks noGrp="1"/>
          </p:cNvSpPr>
          <p:nvPr>
            <p:ph type="subTitle" idx="1"/>
          </p:nvPr>
        </p:nvSpPr>
        <p:spPr/>
        <p:txBody>
          <a:bodyPr/>
          <a:lstStyle/>
          <a:p>
            <a:r>
              <a:rPr lang="en-US" dirty="0"/>
              <a:t>THE PASCHAL MYSTERY </a:t>
            </a:r>
          </a:p>
          <a:p>
            <a:r>
              <a:rPr lang="en-US" dirty="0"/>
              <a:t>IS FORESHADOWED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E3EA-3D71-446F-B978-CE13B329BE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E2D178-3A9A-4734-A6DC-AA321B109F56}"/>
              </a:ext>
            </a:extLst>
          </p:cNvPr>
          <p:cNvSpPr>
            <a:spLocks noGrp="1"/>
          </p:cNvSpPr>
          <p:nvPr>
            <p:ph idx="1"/>
          </p:nvPr>
        </p:nvSpPr>
        <p:spPr/>
        <p:txBody>
          <a:bodyPr/>
          <a:lstStyle/>
          <a:p>
            <a:endParaRPr lang="en-US" dirty="0"/>
          </a:p>
          <a:p>
            <a:r>
              <a:rPr lang="en-US" dirty="0"/>
              <a:t>Receiving the ashes on our forehead is an act of humility, but it also at the same lays claim to the life-giving love and grace that was bestowed on that dust.</a:t>
            </a:r>
          </a:p>
          <a:p>
            <a:r>
              <a:rPr lang="en-US" dirty="0"/>
              <a:t>God’s love for us does not end when we in death return to the dust  He who formed us once out of dust will do so again.</a:t>
            </a:r>
          </a:p>
        </p:txBody>
      </p:sp>
    </p:spTree>
    <p:extLst>
      <p:ext uri="{BB962C8B-B14F-4D97-AF65-F5344CB8AC3E}">
        <p14:creationId xmlns:p14="http://schemas.microsoft.com/office/powerpoint/2010/main" val="228561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437AE-D4C0-4C8D-B538-75D102C58CF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87E58AD-170F-40FE-83F7-661A04C2634C}"/>
              </a:ext>
            </a:extLst>
          </p:cNvPr>
          <p:cNvSpPr>
            <a:spLocks noGrp="1"/>
          </p:cNvSpPr>
          <p:nvPr>
            <p:ph idx="1"/>
          </p:nvPr>
        </p:nvSpPr>
        <p:spPr/>
        <p:txBody>
          <a:bodyPr>
            <a:normAutofit/>
          </a:bodyPr>
          <a:lstStyle/>
          <a:p>
            <a:endParaRPr lang="en-US" sz="4000" dirty="0"/>
          </a:p>
          <a:p>
            <a:r>
              <a:rPr lang="en-US" sz="4000" dirty="0"/>
              <a:t>The imposition of ashes cannot be fully understood unless it is seen in the light of Easter.</a:t>
            </a:r>
          </a:p>
        </p:txBody>
      </p:sp>
    </p:spTree>
    <p:extLst>
      <p:ext uri="{BB962C8B-B14F-4D97-AF65-F5344CB8AC3E}">
        <p14:creationId xmlns:p14="http://schemas.microsoft.com/office/powerpoint/2010/main" val="190848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DD01E-5AB8-47D9-A02B-6B021F68F573}"/>
              </a:ext>
            </a:extLst>
          </p:cNvPr>
          <p:cNvSpPr>
            <a:spLocks noGrp="1"/>
          </p:cNvSpPr>
          <p:nvPr>
            <p:ph type="title"/>
          </p:nvPr>
        </p:nvSpPr>
        <p:spPr/>
        <p:txBody>
          <a:bodyPr/>
          <a:lstStyle/>
          <a:p>
            <a:r>
              <a:rPr lang="en-US" dirty="0"/>
              <a:t>Lent as Pilgrimage</a:t>
            </a:r>
          </a:p>
        </p:txBody>
      </p:sp>
      <p:sp>
        <p:nvSpPr>
          <p:cNvPr id="3" name="Content Placeholder 2">
            <a:extLst>
              <a:ext uri="{FF2B5EF4-FFF2-40B4-BE49-F238E27FC236}">
                <a16:creationId xmlns:a16="http://schemas.microsoft.com/office/drawing/2014/main" id="{5201E8EB-CED8-4EE2-A938-D3602DFAC668}"/>
              </a:ext>
            </a:extLst>
          </p:cNvPr>
          <p:cNvSpPr>
            <a:spLocks noGrp="1"/>
          </p:cNvSpPr>
          <p:nvPr>
            <p:ph idx="1"/>
          </p:nvPr>
        </p:nvSpPr>
        <p:spPr/>
        <p:txBody>
          <a:bodyPr/>
          <a:lstStyle/>
          <a:p>
            <a:endParaRPr lang="en-US" dirty="0"/>
          </a:p>
          <a:p>
            <a:r>
              <a:rPr lang="en-US" dirty="0"/>
              <a:t>A principal image of Lent is the picture of a pilgrimage.  It is an important image throughout the Bible from Abraham to Exodus and the view of the Church as a pilgrim people.</a:t>
            </a:r>
          </a:p>
        </p:txBody>
      </p:sp>
    </p:spTree>
    <p:extLst>
      <p:ext uri="{BB962C8B-B14F-4D97-AF65-F5344CB8AC3E}">
        <p14:creationId xmlns:p14="http://schemas.microsoft.com/office/powerpoint/2010/main" val="79447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B0024-1117-4BDC-824C-9AD629B3C72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5AD4BCF-F3A6-4502-A1BE-DB86D9DBCC67}"/>
              </a:ext>
            </a:extLst>
          </p:cNvPr>
          <p:cNvSpPr>
            <a:spLocks noGrp="1"/>
          </p:cNvSpPr>
          <p:nvPr>
            <p:ph idx="1"/>
          </p:nvPr>
        </p:nvSpPr>
        <p:spPr/>
        <p:txBody>
          <a:bodyPr>
            <a:normAutofit lnSpcReduction="10000"/>
          </a:bodyPr>
          <a:lstStyle/>
          <a:p>
            <a:r>
              <a:rPr lang="en-US" dirty="0"/>
              <a:t>The journey begins, as it did for Abraham and his family, with turning in a new direction, with what the Greek New Testament calls </a:t>
            </a:r>
            <a:r>
              <a:rPr lang="en-US" i="1" dirty="0"/>
              <a:t>metanoia</a:t>
            </a:r>
            <a:r>
              <a:rPr lang="en-US" dirty="0"/>
              <a:t>, turning around, conversion.</a:t>
            </a:r>
          </a:p>
          <a:p>
            <a:r>
              <a:rPr lang="en-US" dirty="0"/>
              <a:t>It requires a separation from one place and set of conditions and putting in place of them a concentration on the goal of the journey.  It requires not just looking around but looking ahead with focus and determination.</a:t>
            </a:r>
          </a:p>
        </p:txBody>
      </p:sp>
    </p:spTree>
    <p:extLst>
      <p:ext uri="{BB962C8B-B14F-4D97-AF65-F5344CB8AC3E}">
        <p14:creationId xmlns:p14="http://schemas.microsoft.com/office/powerpoint/2010/main" val="259605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6116-D1FE-482A-B130-8AF0383FFC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698725-E7AF-4F58-8C02-D2D931586F02}"/>
              </a:ext>
            </a:extLst>
          </p:cNvPr>
          <p:cNvSpPr>
            <a:spLocks noGrp="1"/>
          </p:cNvSpPr>
          <p:nvPr>
            <p:ph idx="1"/>
          </p:nvPr>
        </p:nvSpPr>
        <p:spPr/>
        <p:txBody>
          <a:bodyPr/>
          <a:lstStyle/>
          <a:p>
            <a:endParaRPr lang="en-US" dirty="0"/>
          </a:p>
          <a:p>
            <a:r>
              <a:rPr lang="en-US" dirty="0"/>
              <a:t>The Lenten pilgrimage is accomplished not merely within our mind without leaving our present location.  It requires a physical journey in ritual.</a:t>
            </a:r>
          </a:p>
          <a:p>
            <a:r>
              <a:rPr lang="en-US" dirty="0"/>
              <a:t>It becomes an all-embracing, all-encompassing activity</a:t>
            </a:r>
          </a:p>
        </p:txBody>
      </p:sp>
    </p:spTree>
    <p:extLst>
      <p:ext uri="{BB962C8B-B14F-4D97-AF65-F5344CB8AC3E}">
        <p14:creationId xmlns:p14="http://schemas.microsoft.com/office/powerpoint/2010/main" val="347858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8BF2-887D-44D0-BFBC-DA9C2946BD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22B783-7ACE-498D-BB97-FACC60DC9046}"/>
              </a:ext>
            </a:extLst>
          </p:cNvPr>
          <p:cNvSpPr>
            <a:spLocks noGrp="1"/>
          </p:cNvSpPr>
          <p:nvPr>
            <p:ph idx="1"/>
          </p:nvPr>
        </p:nvSpPr>
        <p:spPr/>
        <p:txBody>
          <a:bodyPr>
            <a:normAutofit fontScale="92500" lnSpcReduction="10000"/>
          </a:bodyPr>
          <a:lstStyle/>
          <a:p>
            <a:r>
              <a:rPr lang="en-US" dirty="0"/>
              <a:t>In a sense, Lent does not bring anything new, only an intensification of what are already the constant themes and elements of the Christian life.  </a:t>
            </a:r>
          </a:p>
          <a:p>
            <a:r>
              <a:rPr lang="en-US" dirty="0"/>
              <a:t>The solemn season begins with a call to conversion, a summons to travel a different road, the way that leads to God.  It is a road that leads out of the confinement of our mundane existence to the uplands where wide vistas open before those who travel this way.</a:t>
            </a:r>
          </a:p>
        </p:txBody>
      </p:sp>
    </p:spTree>
    <p:extLst>
      <p:ext uri="{BB962C8B-B14F-4D97-AF65-F5344CB8AC3E}">
        <p14:creationId xmlns:p14="http://schemas.microsoft.com/office/powerpoint/2010/main" val="411123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A17F4-DACB-48EF-A57E-18A079A31BFE}"/>
              </a:ext>
            </a:extLst>
          </p:cNvPr>
          <p:cNvSpPr>
            <a:spLocks noGrp="1"/>
          </p:cNvSpPr>
          <p:nvPr>
            <p:ph type="title"/>
          </p:nvPr>
        </p:nvSpPr>
        <p:spPr/>
        <p:txBody>
          <a:bodyPr/>
          <a:lstStyle/>
          <a:p>
            <a:r>
              <a:rPr lang="en-US" dirty="0"/>
              <a:t>The Way of the Cross</a:t>
            </a:r>
          </a:p>
        </p:txBody>
      </p:sp>
      <p:sp>
        <p:nvSpPr>
          <p:cNvPr id="3" name="Content Placeholder 2">
            <a:extLst>
              <a:ext uri="{FF2B5EF4-FFF2-40B4-BE49-F238E27FC236}">
                <a16:creationId xmlns:a16="http://schemas.microsoft.com/office/drawing/2014/main" id="{0DF676DD-70CA-463C-A651-209C6CB83BA3}"/>
              </a:ext>
            </a:extLst>
          </p:cNvPr>
          <p:cNvSpPr>
            <a:spLocks noGrp="1"/>
          </p:cNvSpPr>
          <p:nvPr>
            <p:ph idx="1"/>
          </p:nvPr>
        </p:nvSpPr>
        <p:spPr/>
        <p:txBody>
          <a:bodyPr>
            <a:normAutofit lnSpcReduction="10000"/>
          </a:bodyPr>
          <a:lstStyle/>
          <a:p>
            <a:r>
              <a:rPr lang="en-US" dirty="0"/>
              <a:t>As a liturgical devotion, the Way of the Cross developed during the later Middle Ages, arising form the custom of pilgrims in Jerusalem following the traditional route that Jesus took from Pilate’s house to Golgotha.</a:t>
            </a:r>
          </a:p>
          <a:p>
            <a:r>
              <a:rPr lang="en-US" dirty="0"/>
              <a:t>It continues its popularity as another method of prayer while moving from station to station throughout the church, following in the steps of Jesus from his condemnation to his burial.</a:t>
            </a:r>
          </a:p>
        </p:txBody>
      </p:sp>
    </p:spTree>
    <p:extLst>
      <p:ext uri="{BB962C8B-B14F-4D97-AF65-F5344CB8AC3E}">
        <p14:creationId xmlns:p14="http://schemas.microsoft.com/office/powerpoint/2010/main" val="626967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306A0-0D00-49DF-BDF6-9BABBBE6B0DB}"/>
              </a:ext>
            </a:extLst>
          </p:cNvPr>
          <p:cNvSpPr>
            <a:spLocks noGrp="1"/>
          </p:cNvSpPr>
          <p:nvPr>
            <p:ph type="title"/>
          </p:nvPr>
        </p:nvSpPr>
        <p:spPr/>
        <p:txBody>
          <a:bodyPr/>
          <a:lstStyle/>
          <a:p>
            <a:r>
              <a:rPr lang="en-US" dirty="0"/>
              <a:t>Foci of the Sundays of Lent</a:t>
            </a:r>
          </a:p>
        </p:txBody>
      </p:sp>
      <p:sp>
        <p:nvSpPr>
          <p:cNvPr id="3" name="Content Placeholder 2">
            <a:extLst>
              <a:ext uri="{FF2B5EF4-FFF2-40B4-BE49-F238E27FC236}">
                <a16:creationId xmlns:a16="http://schemas.microsoft.com/office/drawing/2014/main" id="{40B19FF8-17BC-4EE7-ABA3-6718DBEB554C}"/>
              </a:ext>
            </a:extLst>
          </p:cNvPr>
          <p:cNvSpPr>
            <a:spLocks noGrp="1"/>
          </p:cNvSpPr>
          <p:nvPr>
            <p:ph idx="1"/>
          </p:nvPr>
        </p:nvSpPr>
        <p:spPr/>
        <p:txBody>
          <a:bodyPr>
            <a:noAutofit/>
          </a:bodyPr>
          <a:lstStyle/>
          <a:p>
            <a:r>
              <a:rPr lang="en-US" sz="2800" dirty="0"/>
              <a:t>The First Sunday in Lent:  The Temptation of Jesus</a:t>
            </a:r>
          </a:p>
          <a:p>
            <a:r>
              <a:rPr lang="en-US" sz="2800" dirty="0"/>
              <a:t>The Second Sunday: The Transfiguration</a:t>
            </a:r>
          </a:p>
          <a:p>
            <a:r>
              <a:rPr lang="en-US" sz="2800" dirty="0"/>
              <a:t>The Third Sunday: Scrutiny (the woman at the well)  The Cleansing of the Temple, The Barren Fig Tree</a:t>
            </a:r>
          </a:p>
          <a:p>
            <a:r>
              <a:rPr lang="en-US" sz="2800" dirty="0"/>
              <a:t>The Fourth Sunday: Scrutiny (the man born blind), the lifting up of the Son of Man, the woman taken in adultery.</a:t>
            </a:r>
          </a:p>
          <a:p>
            <a:r>
              <a:rPr lang="en-US" sz="2800" dirty="0"/>
              <a:t>The Fifth Sunday: Scrutiny (Lazarus), Jesus’ glorification, Jesus’ anointing.</a:t>
            </a:r>
          </a:p>
        </p:txBody>
      </p:sp>
    </p:spTree>
    <p:extLst>
      <p:ext uri="{BB962C8B-B14F-4D97-AF65-F5344CB8AC3E}">
        <p14:creationId xmlns:p14="http://schemas.microsoft.com/office/powerpoint/2010/main" val="166824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DAA-1CA6-4B32-AA71-0BFB4CFC1CD5}"/>
              </a:ext>
            </a:extLst>
          </p:cNvPr>
          <p:cNvSpPr>
            <a:spLocks noGrp="1"/>
          </p:cNvSpPr>
          <p:nvPr>
            <p:ph type="title"/>
          </p:nvPr>
        </p:nvSpPr>
        <p:spPr/>
        <p:txBody>
          <a:bodyPr/>
          <a:lstStyle/>
          <a:p>
            <a:r>
              <a:rPr lang="en-US" dirty="0"/>
              <a:t>The </a:t>
            </a:r>
            <a:r>
              <a:rPr lang="en-US" dirty="0" err="1"/>
              <a:t>Scrutinies</a:t>
            </a:r>
            <a:endParaRPr lang="en-US" dirty="0"/>
          </a:p>
        </p:txBody>
      </p:sp>
      <p:sp>
        <p:nvSpPr>
          <p:cNvPr id="3" name="Content Placeholder 2">
            <a:extLst>
              <a:ext uri="{FF2B5EF4-FFF2-40B4-BE49-F238E27FC236}">
                <a16:creationId xmlns:a16="http://schemas.microsoft.com/office/drawing/2014/main" id="{9FA114D5-CF6C-4BEA-8F2F-DFF3EC4685B6}"/>
              </a:ext>
            </a:extLst>
          </p:cNvPr>
          <p:cNvSpPr>
            <a:spLocks noGrp="1"/>
          </p:cNvSpPr>
          <p:nvPr>
            <p:ph idx="1"/>
          </p:nvPr>
        </p:nvSpPr>
        <p:spPr/>
        <p:txBody>
          <a:bodyPr/>
          <a:lstStyle/>
          <a:p>
            <a:endParaRPr lang="en-US" dirty="0"/>
          </a:p>
          <a:p>
            <a:r>
              <a:rPr lang="en-US" dirty="0"/>
              <a:t>As noted on the above slide, these rituals are celebrated on the third, fourth, and fifth Sundays of Lent.</a:t>
            </a:r>
          </a:p>
          <a:p>
            <a:r>
              <a:rPr lang="en-US" dirty="0"/>
              <a:t>They are preparatory rituals for the catechumens which also benefit the faithful as they focus on our areas of brokenness and need for healing—before or after baptism.</a:t>
            </a:r>
          </a:p>
        </p:txBody>
      </p:sp>
    </p:spTree>
    <p:extLst>
      <p:ext uri="{BB962C8B-B14F-4D97-AF65-F5344CB8AC3E}">
        <p14:creationId xmlns:p14="http://schemas.microsoft.com/office/powerpoint/2010/main" val="1451242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E568-D8FF-479F-8965-57E57E864E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45CBA8-EB32-4894-BEF2-0E01F7845CEA}"/>
              </a:ext>
            </a:extLst>
          </p:cNvPr>
          <p:cNvSpPr>
            <a:spLocks noGrp="1"/>
          </p:cNvSpPr>
          <p:nvPr>
            <p:ph idx="1"/>
          </p:nvPr>
        </p:nvSpPr>
        <p:spPr/>
        <p:txBody>
          <a:bodyPr>
            <a:normAutofit fontScale="92500" lnSpcReduction="10000"/>
          </a:bodyPr>
          <a:lstStyle/>
          <a:p>
            <a:r>
              <a:rPr lang="en-US" dirty="0"/>
              <a:t>The Gospel of the Fifth Sunday of Lent in cycle A is the raising of Lazarus from the dead.</a:t>
            </a:r>
          </a:p>
          <a:p>
            <a:r>
              <a:rPr lang="en-US" dirty="0"/>
              <a:t>The last Saturday before Holy Week in the calendar of </a:t>
            </a:r>
            <a:r>
              <a:rPr lang="en-US"/>
              <a:t>the Eastern </a:t>
            </a:r>
            <a:r>
              <a:rPr lang="en-US" dirty="0"/>
              <a:t>churches is celebrated as Lazarus Saturday.</a:t>
            </a:r>
          </a:p>
          <a:p>
            <a:r>
              <a:rPr lang="en-US" dirty="0"/>
              <a:t>This gospel reading, when proclaimed before Holy Week, prefigures not only the resurrection of Christ, but also the new life of each of the baptized and the general resurrection of the dead. With this assurance, we enter Holy Week.</a:t>
            </a:r>
          </a:p>
        </p:txBody>
      </p:sp>
    </p:spTree>
    <p:extLst>
      <p:ext uri="{BB962C8B-B14F-4D97-AF65-F5344CB8AC3E}">
        <p14:creationId xmlns:p14="http://schemas.microsoft.com/office/powerpoint/2010/main" val="47820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1E5C-40D4-4ABA-BAA9-F0D3C297CED6}"/>
              </a:ext>
            </a:extLst>
          </p:cNvPr>
          <p:cNvSpPr>
            <a:spLocks noGrp="1"/>
          </p:cNvSpPr>
          <p:nvPr>
            <p:ph type="title"/>
          </p:nvPr>
        </p:nvSpPr>
        <p:spPr/>
        <p:txBody>
          <a:bodyPr/>
          <a:lstStyle/>
          <a:p>
            <a:r>
              <a:rPr lang="en-US" dirty="0"/>
              <a:t>THE FORTY DAYS</a:t>
            </a:r>
          </a:p>
        </p:txBody>
      </p:sp>
      <p:sp>
        <p:nvSpPr>
          <p:cNvPr id="3" name="Content Placeholder 2">
            <a:extLst>
              <a:ext uri="{FF2B5EF4-FFF2-40B4-BE49-F238E27FC236}">
                <a16:creationId xmlns:a16="http://schemas.microsoft.com/office/drawing/2014/main" id="{3F0DDA4B-F609-4FE0-8255-647BD1A3944D}"/>
              </a:ext>
            </a:extLst>
          </p:cNvPr>
          <p:cNvSpPr>
            <a:spLocks noGrp="1"/>
          </p:cNvSpPr>
          <p:nvPr>
            <p:ph idx="1"/>
          </p:nvPr>
        </p:nvSpPr>
        <p:spPr/>
        <p:txBody>
          <a:bodyPr>
            <a:normAutofit lnSpcReduction="10000"/>
          </a:bodyPr>
          <a:lstStyle/>
          <a:p>
            <a:r>
              <a:rPr lang="en-US" dirty="0"/>
              <a:t>Lent has a varied preparatory period which gradually was extended to forty days.</a:t>
            </a:r>
          </a:p>
          <a:p>
            <a:r>
              <a:rPr lang="en-US" dirty="0"/>
              <a:t>The purpose of the period was dual: converts were prepared for baptism and notorious sinners were returned to the fellowship.</a:t>
            </a:r>
          </a:p>
          <a:p>
            <a:r>
              <a:rPr lang="en-US" dirty="0"/>
              <a:t>Later, the whole body of the Church—new Christians, lapsed Christians, faithful Christians are seen as one people to whom the Gospel of pardon and forgiveness is addressed.</a:t>
            </a:r>
          </a:p>
        </p:txBody>
      </p:sp>
    </p:spTree>
    <p:extLst>
      <p:ext uri="{BB962C8B-B14F-4D97-AF65-F5344CB8AC3E}">
        <p14:creationId xmlns:p14="http://schemas.microsoft.com/office/powerpoint/2010/main" val="185039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EF35-48A7-4544-A861-53B5C18DC308}"/>
              </a:ext>
            </a:extLst>
          </p:cNvPr>
          <p:cNvSpPr>
            <a:spLocks noGrp="1"/>
          </p:cNvSpPr>
          <p:nvPr>
            <p:ph type="title"/>
          </p:nvPr>
        </p:nvSpPr>
        <p:spPr/>
        <p:txBody>
          <a:bodyPr/>
          <a:lstStyle/>
          <a:p>
            <a:pPr algn="ctr"/>
            <a:r>
              <a:rPr lang="en-US" dirty="0"/>
              <a:t>The Great and Holy week</a:t>
            </a:r>
          </a:p>
        </p:txBody>
      </p:sp>
      <p:sp>
        <p:nvSpPr>
          <p:cNvPr id="3" name="Content Placeholder 2">
            <a:extLst>
              <a:ext uri="{FF2B5EF4-FFF2-40B4-BE49-F238E27FC236}">
                <a16:creationId xmlns:a16="http://schemas.microsoft.com/office/drawing/2014/main" id="{185037DA-7778-4883-B8BD-2571A616B0BF}"/>
              </a:ext>
            </a:extLst>
          </p:cNvPr>
          <p:cNvSpPr>
            <a:spLocks noGrp="1"/>
          </p:cNvSpPr>
          <p:nvPr>
            <p:ph idx="1"/>
          </p:nvPr>
        </p:nvSpPr>
        <p:spPr/>
        <p:txBody>
          <a:bodyPr/>
          <a:lstStyle/>
          <a:p>
            <a:endParaRPr lang="en-US" dirty="0"/>
          </a:p>
          <a:p>
            <a:r>
              <a:rPr lang="en-US" dirty="0"/>
              <a:t>As Lent had developed through the centuries, there had come to be an impressive progression as the season unfolded.</a:t>
            </a:r>
          </a:p>
          <a:p>
            <a:r>
              <a:rPr lang="en-US" dirty="0"/>
              <a:t>Holy Week begins with Passion Sunday and intensifies in its final days of Holy Thursday and Good Friday.</a:t>
            </a:r>
          </a:p>
        </p:txBody>
      </p:sp>
    </p:spTree>
    <p:extLst>
      <p:ext uri="{BB962C8B-B14F-4D97-AF65-F5344CB8AC3E}">
        <p14:creationId xmlns:p14="http://schemas.microsoft.com/office/powerpoint/2010/main" val="220444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7385-E041-4E66-8788-345F90482A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D2428C-7A69-4EB7-BF4D-7079B55972D0}"/>
              </a:ext>
            </a:extLst>
          </p:cNvPr>
          <p:cNvSpPr>
            <a:spLocks noGrp="1"/>
          </p:cNvSpPr>
          <p:nvPr>
            <p:ph idx="1"/>
          </p:nvPr>
        </p:nvSpPr>
        <p:spPr/>
        <p:txBody>
          <a:bodyPr>
            <a:normAutofit lnSpcReduction="10000"/>
          </a:bodyPr>
          <a:lstStyle/>
          <a:p>
            <a:endParaRPr lang="en-US" dirty="0"/>
          </a:p>
          <a:p>
            <a:r>
              <a:rPr lang="en-US" dirty="0"/>
              <a:t>In 1955 the Roman Catholic Church motivated by pastoral s well as liturgical and historical principles, revised its rites for Holy Week.</a:t>
            </a:r>
          </a:p>
          <a:p>
            <a:r>
              <a:rPr lang="en-US" dirty="0"/>
              <a:t>The drama of Palm Sunday was made more vivid; Good Friday more forceful; and most of all the Easter Vigil was restored to the evening of Holy Saturday and the rich meaning became powerfully clear.</a:t>
            </a:r>
          </a:p>
        </p:txBody>
      </p:sp>
    </p:spTree>
    <p:extLst>
      <p:ext uri="{BB962C8B-B14F-4D97-AF65-F5344CB8AC3E}">
        <p14:creationId xmlns:p14="http://schemas.microsoft.com/office/powerpoint/2010/main" val="41148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CEAEC-AC9D-4B77-93E2-6956B23384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6700EE-0B69-441A-9835-E848C42A03F5}"/>
              </a:ext>
            </a:extLst>
          </p:cNvPr>
          <p:cNvSpPr>
            <a:spLocks noGrp="1"/>
          </p:cNvSpPr>
          <p:nvPr>
            <p:ph idx="1"/>
          </p:nvPr>
        </p:nvSpPr>
        <p:spPr/>
        <p:txBody>
          <a:bodyPr/>
          <a:lstStyle/>
          <a:p>
            <a:endParaRPr lang="en-US" dirty="0"/>
          </a:p>
          <a:p>
            <a:r>
              <a:rPr lang="en-US" dirty="0"/>
              <a:t>The liturgies of Holy Week have their inspiration in third and fourth century Jerusalem, where great effort was made to follow the last days of Jesus’s earthly life by visiting the holy places connected with his final actions, following step by step.</a:t>
            </a:r>
          </a:p>
        </p:txBody>
      </p:sp>
    </p:spTree>
    <p:extLst>
      <p:ext uri="{BB962C8B-B14F-4D97-AF65-F5344CB8AC3E}">
        <p14:creationId xmlns:p14="http://schemas.microsoft.com/office/powerpoint/2010/main" val="356575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91D4-BEE5-4780-8B89-CDD8DF17EF4D}"/>
              </a:ext>
            </a:extLst>
          </p:cNvPr>
          <p:cNvSpPr>
            <a:spLocks noGrp="1"/>
          </p:cNvSpPr>
          <p:nvPr>
            <p:ph type="title"/>
          </p:nvPr>
        </p:nvSpPr>
        <p:spPr/>
        <p:txBody>
          <a:bodyPr/>
          <a:lstStyle/>
          <a:p>
            <a:pPr algn="ctr"/>
            <a:r>
              <a:rPr lang="en-US" dirty="0"/>
              <a:t>Passion (Palm) Sunday</a:t>
            </a:r>
          </a:p>
        </p:txBody>
      </p:sp>
      <p:sp>
        <p:nvSpPr>
          <p:cNvPr id="3" name="Content Placeholder 2">
            <a:extLst>
              <a:ext uri="{FF2B5EF4-FFF2-40B4-BE49-F238E27FC236}">
                <a16:creationId xmlns:a16="http://schemas.microsoft.com/office/drawing/2014/main" id="{C035B49E-37C4-498B-B32D-100C94773613}"/>
              </a:ext>
            </a:extLst>
          </p:cNvPr>
          <p:cNvSpPr>
            <a:spLocks noGrp="1"/>
          </p:cNvSpPr>
          <p:nvPr>
            <p:ph idx="1"/>
          </p:nvPr>
        </p:nvSpPr>
        <p:spPr/>
        <p:txBody>
          <a:bodyPr>
            <a:normAutofit fontScale="92500" lnSpcReduction="10000"/>
          </a:bodyPr>
          <a:lstStyle/>
          <a:p>
            <a:r>
              <a:rPr lang="en-US" dirty="0"/>
              <a:t>Holy Week begins with the Sunday of the Passion.  Now  begins the intense and exclusive concentration on the suffering and death of our Lord Jesus Christ.</a:t>
            </a:r>
          </a:p>
          <a:p>
            <a:r>
              <a:rPr lang="en-US" dirty="0"/>
              <a:t>While the focus of Lent is Holy Baptism and its applications for daily living, including almsgiving, fasting and prayer, the disciplines of the Christian life, Holy Week is the appropriate time to concentrate attention of the cross.</a:t>
            </a:r>
          </a:p>
          <a:p>
            <a:r>
              <a:rPr lang="en-US" dirty="0"/>
              <a:t>This attention is intense.</a:t>
            </a:r>
          </a:p>
        </p:txBody>
      </p:sp>
    </p:spTree>
    <p:extLst>
      <p:ext uri="{BB962C8B-B14F-4D97-AF65-F5344CB8AC3E}">
        <p14:creationId xmlns:p14="http://schemas.microsoft.com/office/powerpoint/2010/main" val="51265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C2F2-90B6-4A57-A4DA-DB58AA47AE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44827D-EB8E-4877-8064-09058C88A6AA}"/>
              </a:ext>
            </a:extLst>
          </p:cNvPr>
          <p:cNvSpPr>
            <a:spLocks noGrp="1"/>
          </p:cNvSpPr>
          <p:nvPr>
            <p:ph idx="1"/>
          </p:nvPr>
        </p:nvSpPr>
        <p:spPr/>
        <p:txBody>
          <a:bodyPr>
            <a:noAutofit/>
          </a:bodyPr>
          <a:lstStyle/>
          <a:p>
            <a:r>
              <a:rPr lang="en-US" sz="1400" dirty="0"/>
              <a:t>Palm Sunday is the final Sunday of Lent, the beginning of Holy Week, and commemorates the triumphant arrival of Christ in Jerusalem, days before he was crucified.</a:t>
            </a:r>
          </a:p>
          <a:p>
            <a:r>
              <a:rPr lang="en-US" sz="1400" dirty="0"/>
              <a:t>Palm Sunday is known as such because the faithful will often receive palm fronds which they use to participate in the reenactment of Christ's arrival in Jerusalem. In the Gospels, Jesus entered Jerusalem riding a young donkey, and to the lavish praise of the townspeople who threw clothes, or possibly palms or small branches, in front of him as a sign of homage. This was a customary practice for people of great respect.</a:t>
            </a:r>
          </a:p>
          <a:p>
            <a:r>
              <a:rPr lang="en-US" sz="1400" dirty="0"/>
              <a:t>Palm branches are widely recognized symbol of peace and victory, hence their preferred use on Palm Sunday.</a:t>
            </a:r>
          </a:p>
          <a:p>
            <a:r>
              <a:rPr lang="en-US" sz="1400" dirty="0"/>
              <a:t>The use of a donkey instead of a horse is highly symbolic, it represents the humble arrival of someone in peace, as opposed to arriving on a steed in war.</a:t>
            </a:r>
          </a:p>
          <a:p>
            <a:r>
              <a:rPr lang="en-US" sz="1400" dirty="0"/>
              <a:t>A week later, Christ would rise from the dead on the first Easter.</a:t>
            </a:r>
          </a:p>
          <a:p>
            <a:r>
              <a:rPr lang="en-US" sz="1400" dirty="0"/>
              <a:t>During Palm Sunday Mass, palms are distributed to parishioners who carry them in a ritual procession into church. The palms are blessed and many people will fashion them into small crosses or other items of personal devotion. These may be returned to the church, or kept for the year.</a:t>
            </a:r>
          </a:p>
          <a:p>
            <a:r>
              <a:rPr lang="en-US" sz="1400" dirty="0"/>
              <a:t>Because the palms are blessed, they may not be discarded as trash. Instead, they are appropriately gathered at the church and incinerated to create the ashes that will be used in the follow year's Ash Wednesday observance.</a:t>
            </a:r>
          </a:p>
          <a:p>
            <a:r>
              <a:rPr lang="en-US" sz="1400" dirty="0"/>
              <a:t>The colors of the Mass on Palm Sunday are red and white, symbolizing the redemption in blood that Christ paid for the world.</a:t>
            </a:r>
          </a:p>
        </p:txBody>
      </p:sp>
    </p:spTree>
    <p:extLst>
      <p:ext uri="{BB962C8B-B14F-4D97-AF65-F5344CB8AC3E}">
        <p14:creationId xmlns:p14="http://schemas.microsoft.com/office/powerpoint/2010/main" val="341795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B463-59B6-49CE-80D4-76CF53BC1F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E79428-B1DB-4AB2-94B0-20E707DFD76E}"/>
              </a:ext>
            </a:extLst>
          </p:cNvPr>
          <p:cNvSpPr>
            <a:spLocks noGrp="1"/>
          </p:cNvSpPr>
          <p:nvPr>
            <p:ph idx="1"/>
          </p:nvPr>
        </p:nvSpPr>
        <p:spPr/>
        <p:txBody>
          <a:bodyPr>
            <a:normAutofit lnSpcReduction="10000"/>
          </a:bodyPr>
          <a:lstStyle/>
          <a:p>
            <a:r>
              <a:rPr lang="en-US" dirty="0"/>
              <a:t>Monday of Holy Week:  Mary anointing the feet of Jesus.</a:t>
            </a:r>
          </a:p>
          <a:p>
            <a:r>
              <a:rPr lang="en-US" dirty="0"/>
              <a:t>Tuesday of Holy Week: The hour has come for the Son of Man to be Glorified.</a:t>
            </a:r>
          </a:p>
          <a:p>
            <a:r>
              <a:rPr lang="en-US" dirty="0"/>
              <a:t>Wednesday of Holy Week: Jesus foretells his betrayal.</a:t>
            </a:r>
          </a:p>
          <a:p>
            <a:endParaRPr lang="en-US" dirty="0"/>
          </a:p>
          <a:p>
            <a:r>
              <a:rPr lang="en-US" dirty="0"/>
              <a:t>It is common to celebrate the Way of the Cross during these days.</a:t>
            </a:r>
          </a:p>
        </p:txBody>
      </p:sp>
    </p:spTree>
    <p:extLst>
      <p:ext uri="{BB962C8B-B14F-4D97-AF65-F5344CB8AC3E}">
        <p14:creationId xmlns:p14="http://schemas.microsoft.com/office/powerpoint/2010/main" val="75838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42A6-16DD-4FCB-9C2E-6804A7917202}"/>
              </a:ext>
            </a:extLst>
          </p:cNvPr>
          <p:cNvSpPr>
            <a:spLocks noGrp="1"/>
          </p:cNvSpPr>
          <p:nvPr>
            <p:ph type="title"/>
          </p:nvPr>
        </p:nvSpPr>
        <p:spPr/>
        <p:txBody>
          <a:bodyPr/>
          <a:lstStyle/>
          <a:p>
            <a:r>
              <a:rPr lang="en-US" dirty="0"/>
              <a:t>HOW ARE THE DAYS CALCULATED?</a:t>
            </a:r>
          </a:p>
        </p:txBody>
      </p:sp>
      <p:sp>
        <p:nvSpPr>
          <p:cNvPr id="3" name="Content Placeholder 2">
            <a:extLst>
              <a:ext uri="{FF2B5EF4-FFF2-40B4-BE49-F238E27FC236}">
                <a16:creationId xmlns:a16="http://schemas.microsoft.com/office/drawing/2014/main" id="{3FECC0A4-8EDE-410A-B01A-4C7CE52E0B98}"/>
              </a:ext>
            </a:extLst>
          </p:cNvPr>
          <p:cNvSpPr>
            <a:spLocks noGrp="1"/>
          </p:cNvSpPr>
          <p:nvPr>
            <p:ph idx="1"/>
          </p:nvPr>
        </p:nvSpPr>
        <p:spPr/>
        <p:txBody>
          <a:bodyPr>
            <a:normAutofit fontScale="25000" lnSpcReduction="20000"/>
          </a:bodyPr>
          <a:lstStyle/>
          <a:p>
            <a:r>
              <a:rPr lang="en-US" sz="6400" dirty="0"/>
              <a:t>Much confusion exists as to how the days are calculated and which days are included.</a:t>
            </a:r>
          </a:p>
          <a:p>
            <a:r>
              <a:rPr lang="en-US" sz="6400" dirty="0"/>
              <a:t>A LITTLE HISTORY</a:t>
            </a:r>
          </a:p>
          <a:p>
            <a:r>
              <a:rPr lang="en-US" sz="6400" dirty="0"/>
              <a:t>The answer takes us back to the earliest days of the Church. Christ's original disciples, who were Jewish, grew up with the idea that the Sabbath—the day of worship and of rest—was Saturday, the seventh day of the week since the account of creation in Genesis says that God rested on the seventh day.</a:t>
            </a:r>
          </a:p>
          <a:p>
            <a:r>
              <a:rPr lang="en-US" sz="6400" dirty="0"/>
              <a:t>Christ rose from the dead, however, on Sunday, the first day of the week, and the early Christians, starting with the apostles (those original disciples), saw Christ's Resurrection as a new creation, and so they transferred the day of rest and worship from Saturday to Sunday.</a:t>
            </a:r>
          </a:p>
          <a:p>
            <a:r>
              <a:rPr lang="en-US" sz="6400" dirty="0"/>
              <a:t>SUNDAY: THE CELEBRATION OF THE RESURRECTION</a:t>
            </a:r>
          </a:p>
          <a:p>
            <a:r>
              <a:rPr lang="en-US" sz="6400" dirty="0"/>
              <a:t>Since all Sundays—and not simply Easter Sunday—were days to celebrate Christ's Resurrection, Christians were forbidden to fast and do other forms of penance on those days. Therefore, when the Church expanded the period of fasting and prayer in preparation for Easter from a few days to 40 days (to mirror Christ's fasting in the desert, before He began His public ministry), Sundays could not be included in the count.</a:t>
            </a:r>
          </a:p>
          <a:p>
            <a:r>
              <a:rPr lang="en-US" sz="6400" dirty="0"/>
              <a:t>40 DAYS OF FASTING</a:t>
            </a:r>
          </a:p>
          <a:p>
            <a:r>
              <a:rPr lang="en-US" sz="6400" dirty="0"/>
              <a:t>Thus, in order for Lent to include 40 days on which fasting could occur, it had to be expanded to six full weeks (with six days of fasting in each week) plus four extra days—Ash Wednesday and the Thursday, Friday, and Saturday that follow it.</a:t>
            </a:r>
          </a:p>
          <a:p>
            <a:r>
              <a:rPr lang="en-US" sz="6400" dirty="0"/>
              <a:t>Six times six is thirty-six, plus four equals forty. And that's how we arrive at the 40 days </a:t>
            </a:r>
            <a:r>
              <a:rPr lang="en-US" dirty="0"/>
              <a:t>of Lent!</a:t>
            </a:r>
          </a:p>
          <a:p>
            <a:endParaRPr lang="en-US" dirty="0"/>
          </a:p>
          <a:p>
            <a:endParaRPr lang="en-US" dirty="0"/>
          </a:p>
        </p:txBody>
      </p:sp>
    </p:spTree>
    <p:extLst>
      <p:ext uri="{BB962C8B-B14F-4D97-AF65-F5344CB8AC3E}">
        <p14:creationId xmlns:p14="http://schemas.microsoft.com/office/powerpoint/2010/main" val="238286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63D02-27C1-4508-8581-B63472CB0107}"/>
              </a:ext>
            </a:extLst>
          </p:cNvPr>
          <p:cNvSpPr>
            <a:spLocks noGrp="1"/>
          </p:cNvSpPr>
          <p:nvPr>
            <p:ph type="title"/>
          </p:nvPr>
        </p:nvSpPr>
        <p:spPr/>
        <p:txBody>
          <a:bodyPr/>
          <a:lstStyle/>
          <a:p>
            <a:r>
              <a:rPr lang="en-US" dirty="0"/>
              <a:t>Three-fold Purpose</a:t>
            </a:r>
          </a:p>
        </p:txBody>
      </p:sp>
      <p:sp>
        <p:nvSpPr>
          <p:cNvPr id="3" name="Content Placeholder 2">
            <a:extLst>
              <a:ext uri="{FF2B5EF4-FFF2-40B4-BE49-F238E27FC236}">
                <a16:creationId xmlns:a16="http://schemas.microsoft.com/office/drawing/2014/main" id="{7A82E272-1A2E-4E9B-AC38-57002775CF86}"/>
              </a:ext>
            </a:extLst>
          </p:cNvPr>
          <p:cNvSpPr>
            <a:spLocks noGrp="1"/>
          </p:cNvSpPr>
          <p:nvPr>
            <p:ph idx="1"/>
          </p:nvPr>
        </p:nvSpPr>
        <p:spPr/>
        <p:txBody>
          <a:bodyPr>
            <a:normAutofit fontScale="92500"/>
          </a:bodyPr>
          <a:lstStyle/>
          <a:p>
            <a:endParaRPr lang="en-US" dirty="0"/>
          </a:p>
          <a:p>
            <a:r>
              <a:rPr lang="en-US" dirty="0"/>
              <a:t>Lent has a three fold purpose of prayer, fasting and self-denial.</a:t>
            </a:r>
          </a:p>
          <a:p>
            <a:r>
              <a:rPr lang="en-US" dirty="0"/>
              <a:t>While often Lent was seen as a season of gloom, after Vatican II it was emphasized as a period of renewal, both personal and communal. </a:t>
            </a:r>
          </a:p>
          <a:p>
            <a:r>
              <a:rPr lang="en-US" dirty="0"/>
              <a:t>The responsibilities of Lent are not peculiar to the season.  They are the duties of the Christian life, intensified during the Forty Days.</a:t>
            </a:r>
          </a:p>
        </p:txBody>
      </p:sp>
    </p:spTree>
    <p:extLst>
      <p:ext uri="{BB962C8B-B14F-4D97-AF65-F5344CB8AC3E}">
        <p14:creationId xmlns:p14="http://schemas.microsoft.com/office/powerpoint/2010/main" val="341162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B3D8-1788-4A7D-A74C-6A84B4E3337B}"/>
              </a:ext>
            </a:extLst>
          </p:cNvPr>
          <p:cNvSpPr>
            <a:spLocks noGrp="1"/>
          </p:cNvSpPr>
          <p:nvPr>
            <p:ph type="title"/>
          </p:nvPr>
        </p:nvSpPr>
        <p:spPr/>
        <p:txBody>
          <a:bodyPr/>
          <a:lstStyle/>
          <a:p>
            <a:r>
              <a:rPr lang="en-US" dirty="0"/>
              <a:t>Origins</a:t>
            </a:r>
          </a:p>
        </p:txBody>
      </p:sp>
      <p:sp>
        <p:nvSpPr>
          <p:cNvPr id="3" name="Content Placeholder 2">
            <a:extLst>
              <a:ext uri="{FF2B5EF4-FFF2-40B4-BE49-F238E27FC236}">
                <a16:creationId xmlns:a16="http://schemas.microsoft.com/office/drawing/2014/main" id="{D13DEA6C-B596-4AD2-8061-74DC6E0C6D17}"/>
              </a:ext>
            </a:extLst>
          </p:cNvPr>
          <p:cNvSpPr>
            <a:spLocks noGrp="1"/>
          </p:cNvSpPr>
          <p:nvPr>
            <p:ph idx="1"/>
          </p:nvPr>
        </p:nvSpPr>
        <p:spPr/>
        <p:txBody>
          <a:bodyPr>
            <a:normAutofit fontScale="92500" lnSpcReduction="10000"/>
          </a:bodyPr>
          <a:lstStyle/>
          <a:p>
            <a:r>
              <a:rPr lang="en-US" dirty="0"/>
              <a:t>The season was first called as it still is in Latin, </a:t>
            </a:r>
            <a:r>
              <a:rPr lang="en-US" i="1" dirty="0" err="1"/>
              <a:t>jejunium</a:t>
            </a:r>
            <a:r>
              <a:rPr lang="en-US" dirty="0"/>
              <a:t>, “the Fast,” in German it is </a:t>
            </a:r>
            <a:r>
              <a:rPr lang="en-US" i="1" dirty="0"/>
              <a:t>die Fasten </a:t>
            </a:r>
            <a:r>
              <a:rPr lang="en-US" dirty="0"/>
              <a:t>or </a:t>
            </a:r>
            <a:r>
              <a:rPr lang="en-US" i="1" dirty="0" err="1"/>
              <a:t>Fastenzeil</a:t>
            </a:r>
            <a:r>
              <a:rPr lang="en-US" dirty="0"/>
              <a:t>.  The English name “Lent” derives from the Old English </a:t>
            </a:r>
            <a:r>
              <a:rPr lang="en-US" i="1" dirty="0" err="1"/>
              <a:t>lencten</a:t>
            </a:r>
            <a:r>
              <a:rPr lang="en-US" dirty="0"/>
              <a:t>, “lengthen,” that is, spring when the daylight begins to lengthen.  </a:t>
            </a:r>
          </a:p>
          <a:p>
            <a:r>
              <a:rPr lang="en-US" dirty="0"/>
              <a:t>Lent is therefore to be understood as the Church’s springtime of renewal.</a:t>
            </a:r>
          </a:p>
          <a:p>
            <a:r>
              <a:rPr lang="en-US" dirty="0"/>
              <a:t>This renewal is not just of the people of God, Church, but the renewal of the whole world of which the human race is a part.</a:t>
            </a:r>
          </a:p>
        </p:txBody>
      </p:sp>
    </p:spTree>
    <p:extLst>
      <p:ext uri="{BB962C8B-B14F-4D97-AF65-F5344CB8AC3E}">
        <p14:creationId xmlns:p14="http://schemas.microsoft.com/office/powerpoint/2010/main" val="80374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9B590-FCA9-44C6-8451-5FF86E0D6A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0468FC-6E9F-4033-9130-9BD23D1427CC}"/>
              </a:ext>
            </a:extLst>
          </p:cNvPr>
          <p:cNvSpPr>
            <a:spLocks noGrp="1"/>
          </p:cNvSpPr>
          <p:nvPr>
            <p:ph idx="1"/>
          </p:nvPr>
        </p:nvSpPr>
        <p:spPr/>
        <p:txBody>
          <a:bodyPr>
            <a:normAutofit fontScale="92500" lnSpcReduction="10000"/>
          </a:bodyPr>
          <a:lstStyle/>
          <a:p>
            <a:r>
              <a:rPr lang="en-US" dirty="0"/>
              <a:t>One of the original strands of Lent was to prepare for baptism.  The days of Lent were the final intense preparation of the catechumens for the sacraments of the Easter Vigil.</a:t>
            </a:r>
          </a:p>
          <a:p>
            <a:r>
              <a:rPr lang="en-US" dirty="0"/>
              <a:t>As adult baptism declined, the baptismal aspect of Lent became less prominent and eventually disappeared almost entirely until the twentieth century when the RCIA restored the catechumenate and recovered the baptismal character of Lent.</a:t>
            </a:r>
          </a:p>
        </p:txBody>
      </p:sp>
    </p:spTree>
    <p:extLst>
      <p:ext uri="{BB962C8B-B14F-4D97-AF65-F5344CB8AC3E}">
        <p14:creationId xmlns:p14="http://schemas.microsoft.com/office/powerpoint/2010/main" val="265147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8A370-CED2-4E81-B83E-4EA84E279F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6489FF-E0FC-44B2-A5EB-CAF3A50AD52A}"/>
              </a:ext>
            </a:extLst>
          </p:cNvPr>
          <p:cNvSpPr>
            <a:spLocks noGrp="1"/>
          </p:cNvSpPr>
          <p:nvPr>
            <p:ph idx="1"/>
          </p:nvPr>
        </p:nvSpPr>
        <p:spPr/>
        <p:txBody>
          <a:bodyPr>
            <a:normAutofit fontScale="92500"/>
          </a:bodyPr>
          <a:lstStyle/>
          <a:p>
            <a:r>
              <a:rPr lang="en-US" dirty="0"/>
              <a:t>The second strand of what was to become the present Lent is a penitential fast before Pascha.  </a:t>
            </a:r>
          </a:p>
          <a:p>
            <a:r>
              <a:rPr lang="en-US" dirty="0"/>
              <a:t>Penance was originally for those under discipline in preparation for their reconciliation on Holy Thursday.</a:t>
            </a:r>
          </a:p>
          <a:p>
            <a:r>
              <a:rPr lang="en-US" dirty="0"/>
              <a:t>They were enrolled for their penance on the First Sunday of Lent.</a:t>
            </a:r>
          </a:p>
          <a:p>
            <a:r>
              <a:rPr lang="en-US" dirty="0"/>
              <a:t>This penance was later extended to all the faithful.</a:t>
            </a:r>
          </a:p>
        </p:txBody>
      </p:sp>
    </p:spTree>
    <p:extLst>
      <p:ext uri="{BB962C8B-B14F-4D97-AF65-F5344CB8AC3E}">
        <p14:creationId xmlns:p14="http://schemas.microsoft.com/office/powerpoint/2010/main" val="365078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7DE25-0ABA-473F-B162-948391AA7F14}"/>
              </a:ext>
            </a:extLst>
          </p:cNvPr>
          <p:cNvSpPr>
            <a:spLocks noGrp="1"/>
          </p:cNvSpPr>
          <p:nvPr>
            <p:ph type="title"/>
          </p:nvPr>
        </p:nvSpPr>
        <p:spPr/>
        <p:txBody>
          <a:bodyPr/>
          <a:lstStyle/>
          <a:p>
            <a:r>
              <a:rPr lang="en-US" dirty="0"/>
              <a:t>ASH WEDNESDAY</a:t>
            </a:r>
          </a:p>
        </p:txBody>
      </p:sp>
      <p:sp>
        <p:nvSpPr>
          <p:cNvPr id="3" name="Content Placeholder 2">
            <a:extLst>
              <a:ext uri="{FF2B5EF4-FFF2-40B4-BE49-F238E27FC236}">
                <a16:creationId xmlns:a16="http://schemas.microsoft.com/office/drawing/2014/main" id="{4BAC5834-2CBC-410F-A5A1-A0E1FB1B90B4}"/>
              </a:ext>
            </a:extLst>
          </p:cNvPr>
          <p:cNvSpPr>
            <a:spLocks noGrp="1"/>
          </p:cNvSpPr>
          <p:nvPr>
            <p:ph idx="1"/>
          </p:nvPr>
        </p:nvSpPr>
        <p:spPr/>
        <p:txBody>
          <a:bodyPr>
            <a:normAutofit fontScale="92500"/>
          </a:bodyPr>
          <a:lstStyle/>
          <a:p>
            <a:r>
              <a:rPr lang="en-US" dirty="0"/>
              <a:t>The ashes that give Ash Wednesday, in Latin </a:t>
            </a:r>
            <a:r>
              <a:rPr lang="en-US" i="1" dirty="0"/>
              <a:t>dies </a:t>
            </a:r>
            <a:r>
              <a:rPr lang="en-US" i="1" dirty="0" err="1"/>
              <a:t>cinerum</a:t>
            </a:r>
            <a:r>
              <a:rPr lang="en-US" i="1" dirty="0"/>
              <a:t>, </a:t>
            </a:r>
            <a:r>
              <a:rPr lang="en-US" dirty="0"/>
              <a:t>its name are an extraordinary symbol.</a:t>
            </a:r>
          </a:p>
          <a:p>
            <a:r>
              <a:rPr lang="en-US" dirty="0"/>
              <a:t>They speak of judgment and God’s condemnation of sin; of human frailty and our total dependence on God for life.</a:t>
            </a:r>
          </a:p>
          <a:p>
            <a:r>
              <a:rPr lang="en-US" dirty="0"/>
              <a:t>Ashes remind us of humiliation and of repentance.</a:t>
            </a:r>
          </a:p>
          <a:p>
            <a:r>
              <a:rPr lang="en-US" dirty="0"/>
              <a:t>Moreover, ashes were an ancient material for cleansing in the absence of soap.</a:t>
            </a:r>
          </a:p>
        </p:txBody>
      </p:sp>
    </p:spTree>
    <p:extLst>
      <p:ext uri="{BB962C8B-B14F-4D97-AF65-F5344CB8AC3E}">
        <p14:creationId xmlns:p14="http://schemas.microsoft.com/office/powerpoint/2010/main" val="178538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8BE8-026F-46D0-8C43-B80E95D604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3140BF-060C-41A9-8232-BA6AA05EF605}"/>
              </a:ext>
            </a:extLst>
          </p:cNvPr>
          <p:cNvSpPr>
            <a:spLocks noGrp="1"/>
          </p:cNvSpPr>
          <p:nvPr>
            <p:ph idx="1"/>
          </p:nvPr>
        </p:nvSpPr>
        <p:spPr/>
        <p:txBody>
          <a:bodyPr>
            <a:normAutofit lnSpcReduction="10000"/>
          </a:bodyPr>
          <a:lstStyle/>
          <a:p>
            <a:endParaRPr lang="en-US" dirty="0"/>
          </a:p>
          <a:p>
            <a:r>
              <a:rPr lang="en-US" dirty="0"/>
              <a:t>The sobering exhortation of Ash Wednesday actually conceals something hopeful and encouraging.  The words associated with the imposition of ashes transport us back to the moment of the fundamental break in our relationship with our Creator and therefore to the possibility of a fundamental healing in that relationship.</a:t>
            </a:r>
          </a:p>
        </p:txBody>
      </p:sp>
    </p:spTree>
    <p:extLst>
      <p:ext uri="{BB962C8B-B14F-4D97-AF65-F5344CB8AC3E}">
        <p14:creationId xmlns:p14="http://schemas.microsoft.com/office/powerpoint/2010/main" val="3701524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31970-C498-414B-8006-F6688F1E4F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Purple waves design template</Template>
  <TotalTime>120</TotalTime>
  <Words>1988</Words>
  <Application>Microsoft Macintosh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Lent and Holy Week</vt:lpstr>
      <vt:lpstr>THE FORTY DAYS</vt:lpstr>
      <vt:lpstr>HOW ARE THE DAYS CALCULATED?</vt:lpstr>
      <vt:lpstr>Three-fold Purpose</vt:lpstr>
      <vt:lpstr>Origins</vt:lpstr>
      <vt:lpstr>PowerPoint Presentation</vt:lpstr>
      <vt:lpstr>PowerPoint Presentation</vt:lpstr>
      <vt:lpstr>ASH WEDNESDAY</vt:lpstr>
      <vt:lpstr>PowerPoint Presentation</vt:lpstr>
      <vt:lpstr>PowerPoint Presentation</vt:lpstr>
      <vt:lpstr>PowerPoint Presentation</vt:lpstr>
      <vt:lpstr>Lent as Pilgrimage</vt:lpstr>
      <vt:lpstr>PowerPoint Presentation</vt:lpstr>
      <vt:lpstr>PowerPoint Presentation</vt:lpstr>
      <vt:lpstr>PowerPoint Presentation</vt:lpstr>
      <vt:lpstr>The Way of the Cross</vt:lpstr>
      <vt:lpstr>Foci of the Sundays of Lent</vt:lpstr>
      <vt:lpstr>The Scrutinies</vt:lpstr>
      <vt:lpstr>PowerPoint Presentation</vt:lpstr>
      <vt:lpstr>The Great and Holy week</vt:lpstr>
      <vt:lpstr>PowerPoint Presentation</vt:lpstr>
      <vt:lpstr>PowerPoint Presentation</vt:lpstr>
      <vt:lpstr>Passion (Palm) Sunday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 HOLY WEEK AND TRIDUUM</dc:title>
  <dc:creator>patricia Mann</dc:creator>
  <cp:keywords/>
  <cp:lastModifiedBy>g lee</cp:lastModifiedBy>
  <cp:revision>11</cp:revision>
  <dcterms:created xsi:type="dcterms:W3CDTF">2017-09-04T19:59:09Z</dcterms:created>
  <dcterms:modified xsi:type="dcterms:W3CDTF">2021-01-25T21:02:15Z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TC102867689990</vt:lpwstr>
  </property>
</Properties>
</file>