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handoutMasterIdLst>
    <p:handoutMasterId r:id="rId16"/>
  </p:handoutMasterIdLst>
  <p:sldIdLst>
    <p:sldId id="279" r:id="rId5"/>
    <p:sldId id="280" r:id="rId6"/>
    <p:sldId id="282" r:id="rId7"/>
    <p:sldId id="281" r:id="rId8"/>
    <p:sldId id="283" r:id="rId9"/>
    <p:sldId id="284" r:id="rId10"/>
    <p:sldId id="285" r:id="rId11"/>
    <p:sldId id="286" r:id="rId12"/>
    <p:sldId id="287" r:id="rId13"/>
    <p:sldId id="288" r:id="rId14"/>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3541E4-F98C-41CA-ABEF-3D115B74658A}" v="12" dt="2021-12-22T20:55:46.109"/>
  </p1510:revLst>
</p1510:revInfo>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280" autoAdjust="0"/>
  </p:normalViewPr>
  <p:slideViewPr>
    <p:cSldViewPr>
      <p:cViewPr varScale="1">
        <p:scale>
          <a:sx n="120" d="100"/>
          <a:sy n="120" d="100"/>
        </p:scale>
        <p:origin x="120" y="234"/>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ia Mann" userId="fdc5ddf587bbc7f5" providerId="Windows Live" clId="Web-{CB3541E4-F98C-41CA-ABEF-3D115B74658A}"/>
    <pc:docChg chg="modSld">
      <pc:chgData name="Patricia Mann" userId="fdc5ddf587bbc7f5" providerId="Windows Live" clId="Web-{CB3541E4-F98C-41CA-ABEF-3D115B74658A}" dt="2021-12-22T20:55:46.109" v="10" actId="20577"/>
      <pc:docMkLst>
        <pc:docMk/>
      </pc:docMkLst>
      <pc:sldChg chg="addSp">
        <pc:chgData name="Patricia Mann" userId="fdc5ddf587bbc7f5" providerId="Windows Live" clId="Web-{CB3541E4-F98C-41CA-ABEF-3D115B74658A}" dt="2021-12-22T20:53:56.445" v="0"/>
        <pc:sldMkLst>
          <pc:docMk/>
          <pc:sldMk cId="1082871649" sldId="279"/>
        </pc:sldMkLst>
        <pc:spChg chg="add">
          <ac:chgData name="Patricia Mann" userId="fdc5ddf587bbc7f5" providerId="Windows Live" clId="Web-{CB3541E4-F98C-41CA-ABEF-3D115B74658A}" dt="2021-12-22T20:53:56.445" v="0"/>
          <ac:spMkLst>
            <pc:docMk/>
            <pc:sldMk cId="1082871649" sldId="279"/>
            <ac:spMk id="4" creationId="{5E0BD470-E2BA-414B-A83C-8AA59683659B}"/>
          </ac:spMkLst>
        </pc:spChg>
      </pc:sldChg>
      <pc:sldChg chg="modSp">
        <pc:chgData name="Patricia Mann" userId="fdc5ddf587bbc7f5" providerId="Windows Live" clId="Web-{CB3541E4-F98C-41CA-ABEF-3D115B74658A}" dt="2021-12-22T20:55:00.262" v="2" actId="20577"/>
        <pc:sldMkLst>
          <pc:docMk/>
          <pc:sldMk cId="2583756266" sldId="285"/>
        </pc:sldMkLst>
        <pc:spChg chg="mod">
          <ac:chgData name="Patricia Mann" userId="fdc5ddf587bbc7f5" providerId="Windows Live" clId="Web-{CB3541E4-F98C-41CA-ABEF-3D115B74658A}" dt="2021-12-22T20:55:00.262" v="2" actId="20577"/>
          <ac:spMkLst>
            <pc:docMk/>
            <pc:sldMk cId="2583756266" sldId="285"/>
            <ac:spMk id="3" creationId="{F058365E-8F25-4141-A422-C84A6BA22069}"/>
          </ac:spMkLst>
        </pc:spChg>
      </pc:sldChg>
      <pc:sldChg chg="modSp">
        <pc:chgData name="Patricia Mann" userId="fdc5ddf587bbc7f5" providerId="Windows Live" clId="Web-{CB3541E4-F98C-41CA-ABEF-3D115B74658A}" dt="2021-12-22T20:55:27.498" v="7" actId="20577"/>
        <pc:sldMkLst>
          <pc:docMk/>
          <pc:sldMk cId="916731955" sldId="286"/>
        </pc:sldMkLst>
        <pc:spChg chg="mod">
          <ac:chgData name="Patricia Mann" userId="fdc5ddf587bbc7f5" providerId="Windows Live" clId="Web-{CB3541E4-F98C-41CA-ABEF-3D115B74658A}" dt="2021-12-22T20:55:27.498" v="7" actId="20577"/>
          <ac:spMkLst>
            <pc:docMk/>
            <pc:sldMk cId="916731955" sldId="286"/>
            <ac:spMk id="3" creationId="{61630AC4-EFF6-46D5-A8E2-B8D0A19CA059}"/>
          </ac:spMkLst>
        </pc:spChg>
      </pc:sldChg>
      <pc:sldChg chg="modSp">
        <pc:chgData name="Patricia Mann" userId="fdc5ddf587bbc7f5" providerId="Windows Live" clId="Web-{CB3541E4-F98C-41CA-ABEF-3D115B74658A}" dt="2021-12-22T20:55:46.109" v="10" actId="20577"/>
        <pc:sldMkLst>
          <pc:docMk/>
          <pc:sldMk cId="1503703109" sldId="287"/>
        </pc:sldMkLst>
        <pc:spChg chg="mod">
          <ac:chgData name="Patricia Mann" userId="fdc5ddf587bbc7f5" providerId="Windows Live" clId="Web-{CB3541E4-F98C-41CA-ABEF-3D115B74658A}" dt="2021-12-22T20:55:46.109" v="10" actId="20577"/>
          <ac:spMkLst>
            <pc:docMk/>
            <pc:sldMk cId="1503703109" sldId="287"/>
            <ac:spMk id="3" creationId="{5B40E13B-1DEC-4FF1-885F-F4CD08610FD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12/22/2021</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12/22/2021</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12/22/2021</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12/22/2021</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12/22/2021</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12/22/2021</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12/22/2021</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12/22/2021</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12/22/2021</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12/22/2021</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CHRISTMAS</a:t>
            </a:r>
          </a:p>
        </p:txBody>
      </p:sp>
      <p:sp>
        <p:nvSpPr>
          <p:cNvPr id="2" name="Subtitle 1"/>
          <p:cNvSpPr>
            <a:spLocks noGrp="1"/>
          </p:cNvSpPr>
          <p:nvPr>
            <p:ph type="subTitle" idx="1"/>
          </p:nvPr>
        </p:nvSpPr>
        <p:spPr/>
        <p:txBody>
          <a:bodyPr>
            <a:normAutofit/>
          </a:bodyPr>
          <a:lstStyle/>
          <a:p>
            <a:r>
              <a:rPr lang="en-US" dirty="0"/>
              <a:t>Subtitle</a:t>
            </a:r>
          </a:p>
        </p:txBody>
      </p:sp>
      <p:sp>
        <p:nvSpPr>
          <p:cNvPr id="4" name="TextBox 3">
            <a:extLst>
              <a:ext uri="{FF2B5EF4-FFF2-40B4-BE49-F238E27FC236}">
                <a16:creationId xmlns:a16="http://schemas.microsoft.com/office/drawing/2014/main" id="{5E0BD470-E2BA-414B-A83C-8AA59683659B}"/>
              </a:ext>
            </a:extLst>
          </p:cNvPr>
          <p:cNvSpPr txBox="1"/>
          <p:nvPr/>
        </p:nvSpPr>
        <p:spPr>
          <a:xfrm>
            <a:off x="4722812" y="3200400"/>
            <a:ext cx="2631554" cy="480131"/>
          </a:xfrm>
          <a:prstGeom prst="rect">
            <a:avLst/>
          </a:prstGeom>
          <a:noFill/>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algn="l">
              <a:lnSpc>
                <a:spcPct val="90000"/>
              </a:lnSpc>
            </a:pPr>
            <a:r>
              <a:rPr lang="en-US" sz="2800"/>
              <a:t>Click to add text</a:t>
            </a:r>
          </a:p>
        </p:txBody>
      </p:sp>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88703-F8AF-4205-920A-D753BFED2D48}"/>
              </a:ext>
            </a:extLst>
          </p:cNvPr>
          <p:cNvSpPr>
            <a:spLocks noGrp="1"/>
          </p:cNvSpPr>
          <p:nvPr>
            <p:ph type="title"/>
          </p:nvPr>
        </p:nvSpPr>
        <p:spPr/>
        <p:txBody>
          <a:bodyPr/>
          <a:lstStyle/>
          <a:p>
            <a:pPr algn="ctr"/>
            <a:r>
              <a:rPr lang="en-US" dirty="0"/>
              <a:t>The ultimate meaning of the feast</a:t>
            </a:r>
          </a:p>
        </p:txBody>
      </p:sp>
      <p:sp>
        <p:nvSpPr>
          <p:cNvPr id="3" name="Content Placeholder 2">
            <a:extLst>
              <a:ext uri="{FF2B5EF4-FFF2-40B4-BE49-F238E27FC236}">
                <a16:creationId xmlns:a16="http://schemas.microsoft.com/office/drawing/2014/main" id="{32FFEA43-9206-40CA-82BE-ED4B681F43AD}"/>
              </a:ext>
            </a:extLst>
          </p:cNvPr>
          <p:cNvSpPr>
            <a:spLocks noGrp="1"/>
          </p:cNvSpPr>
          <p:nvPr>
            <p:ph idx="1"/>
          </p:nvPr>
        </p:nvSpPr>
        <p:spPr/>
        <p:txBody>
          <a:bodyPr/>
          <a:lstStyle/>
          <a:p>
            <a:endParaRPr lang="en-US" dirty="0"/>
          </a:p>
          <a:p>
            <a:r>
              <a:rPr lang="en-US" dirty="0"/>
              <a:t>The whole of salvation history is already present in its beginning.  Here is the great mystery of the Incarnation.  Christ has come, and still we wait; God who revealed himself in Christ remains hidden.  Christmas in its fullness, therefore is nothing less than a proclamation of the Parousia.  It is a confident declaration that he who came once to his waiting people will, with equal certainty, come again in glory.</a:t>
            </a:r>
          </a:p>
        </p:txBody>
      </p:sp>
    </p:spTree>
    <p:extLst>
      <p:ext uri="{BB962C8B-B14F-4D97-AF65-F5344CB8AC3E}">
        <p14:creationId xmlns:p14="http://schemas.microsoft.com/office/powerpoint/2010/main" val="3741133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F3543-468C-466E-8702-036B8058676C}"/>
              </a:ext>
            </a:extLst>
          </p:cNvPr>
          <p:cNvSpPr>
            <a:spLocks noGrp="1"/>
          </p:cNvSpPr>
          <p:nvPr>
            <p:ph type="title"/>
          </p:nvPr>
        </p:nvSpPr>
        <p:spPr/>
        <p:txBody>
          <a:bodyPr/>
          <a:lstStyle/>
          <a:p>
            <a:pPr algn="ctr"/>
            <a:r>
              <a:rPr lang="en-US" dirty="0"/>
              <a:t>history</a:t>
            </a:r>
          </a:p>
        </p:txBody>
      </p:sp>
      <p:sp>
        <p:nvSpPr>
          <p:cNvPr id="3" name="Content Placeholder 2">
            <a:extLst>
              <a:ext uri="{FF2B5EF4-FFF2-40B4-BE49-F238E27FC236}">
                <a16:creationId xmlns:a16="http://schemas.microsoft.com/office/drawing/2014/main" id="{0504F715-1C24-4A02-8F93-785E1BF6FB9D}"/>
              </a:ext>
            </a:extLst>
          </p:cNvPr>
          <p:cNvSpPr>
            <a:spLocks noGrp="1"/>
          </p:cNvSpPr>
          <p:nvPr>
            <p:ph idx="1"/>
          </p:nvPr>
        </p:nvSpPr>
        <p:spPr/>
        <p:txBody>
          <a:bodyPr/>
          <a:lstStyle/>
          <a:p>
            <a:endParaRPr lang="en-US" dirty="0"/>
          </a:p>
          <a:p>
            <a:r>
              <a:rPr lang="en-US" dirty="0"/>
              <a:t>The first three centuries of the life of the Church observed a simple calendar.  There was the weekly celebration of the resurrection on the Lord’s Day and there was the yearly celebration of Easter.  The situation changed in the fourth century when the legalization of Christianity brought enormous changes. </a:t>
            </a:r>
          </a:p>
        </p:txBody>
      </p:sp>
    </p:spTree>
    <p:extLst>
      <p:ext uri="{BB962C8B-B14F-4D97-AF65-F5344CB8AC3E}">
        <p14:creationId xmlns:p14="http://schemas.microsoft.com/office/powerpoint/2010/main" val="337579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C451C-04C9-4D41-9E68-DA542E9DB1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554DA1-E12A-4C12-A159-B3F540800C21}"/>
              </a:ext>
            </a:extLst>
          </p:cNvPr>
          <p:cNvSpPr>
            <a:spLocks noGrp="1"/>
          </p:cNvSpPr>
          <p:nvPr>
            <p:ph idx="1"/>
          </p:nvPr>
        </p:nvSpPr>
        <p:spPr/>
        <p:txBody>
          <a:bodyPr/>
          <a:lstStyle/>
          <a:p>
            <a:endParaRPr lang="en-US" dirty="0"/>
          </a:p>
          <a:p>
            <a:r>
              <a:rPr lang="en-US" dirty="0"/>
              <a:t>Except for the Christian Paschal celebration and Pentecost there is no sure evidence for a single Christian feast before the fourth century, while toward the end of the same century a fully unfolded liturgical year with several circles of feasts seems to have spread across the entire Christian world.</a:t>
            </a:r>
          </a:p>
        </p:txBody>
      </p:sp>
    </p:spTree>
    <p:extLst>
      <p:ext uri="{BB962C8B-B14F-4D97-AF65-F5344CB8AC3E}">
        <p14:creationId xmlns:p14="http://schemas.microsoft.com/office/powerpoint/2010/main" val="2609844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C7C9A-23D2-4C7F-8082-A3E01A25F65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1251FC2-A277-45E5-8D78-8CE0E87F9037}"/>
              </a:ext>
            </a:extLst>
          </p:cNvPr>
          <p:cNvSpPr>
            <a:spLocks noGrp="1"/>
          </p:cNvSpPr>
          <p:nvPr>
            <p:ph idx="1"/>
          </p:nvPr>
        </p:nvSpPr>
        <p:spPr/>
        <p:txBody>
          <a:bodyPr/>
          <a:lstStyle/>
          <a:p>
            <a:endParaRPr lang="en-US" dirty="0"/>
          </a:p>
          <a:p>
            <a:r>
              <a:rPr lang="en-US" dirty="0"/>
              <a:t>In the fourth century December 25 began to be celebrated as Christmas in the Roman churches.  And the Feast of December 25 was taken up by many outside Rome and North Africa which zealously followed Roman liturgical custom.  At this point in the fourth century it may be said that the liturgical year begins with Christmas.</a:t>
            </a:r>
          </a:p>
        </p:txBody>
      </p:sp>
    </p:spTree>
    <p:extLst>
      <p:ext uri="{BB962C8B-B14F-4D97-AF65-F5344CB8AC3E}">
        <p14:creationId xmlns:p14="http://schemas.microsoft.com/office/powerpoint/2010/main" val="1886113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89A0A-FD78-433A-A3F3-CAFDF06F14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A99B44-C498-484C-9583-13CB7E31D837}"/>
              </a:ext>
            </a:extLst>
          </p:cNvPr>
          <p:cNvSpPr>
            <a:spLocks noGrp="1"/>
          </p:cNvSpPr>
          <p:nvPr>
            <p:ph idx="1"/>
          </p:nvPr>
        </p:nvSpPr>
        <p:spPr/>
        <p:txBody>
          <a:bodyPr/>
          <a:lstStyle/>
          <a:p>
            <a:endParaRPr lang="en-US" dirty="0"/>
          </a:p>
          <a:p>
            <a:r>
              <a:rPr lang="en-US" dirty="0"/>
              <a:t>Roman lectionaries from the seventh century (after Advent had been created) continue to give Christmas as the beginning of the liturgical year.  Advent is found at the end of the list.  This may reflect the resistance of Rome to the new season of Advent.</a:t>
            </a:r>
          </a:p>
        </p:txBody>
      </p:sp>
    </p:spTree>
    <p:extLst>
      <p:ext uri="{BB962C8B-B14F-4D97-AF65-F5344CB8AC3E}">
        <p14:creationId xmlns:p14="http://schemas.microsoft.com/office/powerpoint/2010/main" val="3458635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B5AD-E264-41E1-AF6E-5C6293148D51}"/>
              </a:ext>
            </a:extLst>
          </p:cNvPr>
          <p:cNvSpPr>
            <a:spLocks noGrp="1"/>
          </p:cNvSpPr>
          <p:nvPr>
            <p:ph type="title"/>
          </p:nvPr>
        </p:nvSpPr>
        <p:spPr/>
        <p:txBody>
          <a:bodyPr/>
          <a:lstStyle/>
          <a:p>
            <a:pPr algn="ctr"/>
            <a:r>
              <a:rPr lang="en-US"/>
              <a:t>Two HYPOTHES </a:t>
            </a:r>
            <a:r>
              <a:rPr lang="en-US" dirty="0"/>
              <a:t>AS TO ORIGIN OF DATE</a:t>
            </a:r>
          </a:p>
        </p:txBody>
      </p:sp>
      <p:sp>
        <p:nvSpPr>
          <p:cNvPr id="3" name="Content Placeholder 2">
            <a:extLst>
              <a:ext uri="{FF2B5EF4-FFF2-40B4-BE49-F238E27FC236}">
                <a16:creationId xmlns:a16="http://schemas.microsoft.com/office/drawing/2014/main" id="{84B256CB-73B1-4841-8DBF-064335F4DAEF}"/>
              </a:ext>
            </a:extLst>
          </p:cNvPr>
          <p:cNvSpPr>
            <a:spLocks noGrp="1"/>
          </p:cNvSpPr>
          <p:nvPr>
            <p:ph idx="1"/>
          </p:nvPr>
        </p:nvSpPr>
        <p:spPr/>
        <p:txBody>
          <a:bodyPr>
            <a:normAutofit/>
          </a:bodyPr>
          <a:lstStyle/>
          <a:p>
            <a:endParaRPr lang="en-US" dirty="0"/>
          </a:p>
          <a:p>
            <a:endParaRPr lang="en-US" dirty="0"/>
          </a:p>
          <a:p>
            <a:r>
              <a:rPr lang="en-US" dirty="0"/>
              <a:t>1. December 25</a:t>
            </a:r>
            <a:r>
              <a:rPr lang="en-US" baseline="30000" dirty="0"/>
              <a:t>th</a:t>
            </a:r>
            <a:r>
              <a:rPr lang="en-US" dirty="0"/>
              <a:t> was chosen to replace a pagan festival, </a:t>
            </a:r>
            <a:r>
              <a:rPr lang="en-US" i="1" dirty="0" err="1"/>
              <a:t>natali</a:t>
            </a:r>
            <a:r>
              <a:rPr lang="en-US" i="1" dirty="0"/>
              <a:t> </a:t>
            </a:r>
            <a:r>
              <a:rPr lang="en-US" i="1" dirty="0" err="1"/>
              <a:t>solis</a:t>
            </a:r>
            <a:r>
              <a:rPr lang="en-US" dirty="0"/>
              <a:t> of the unconquered sun.  The new Christian feast celebrated Christ as the Sun of Righteousness and the light of the world, the true Sun that knows no setting.</a:t>
            </a:r>
          </a:p>
        </p:txBody>
      </p:sp>
    </p:spTree>
    <p:extLst>
      <p:ext uri="{BB962C8B-B14F-4D97-AF65-F5344CB8AC3E}">
        <p14:creationId xmlns:p14="http://schemas.microsoft.com/office/powerpoint/2010/main" val="1011107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FF6CE-699E-41B1-AD48-C98574B0B3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58365E-8F25-4141-A422-C84A6BA22069}"/>
              </a:ext>
            </a:extLst>
          </p:cNvPr>
          <p:cNvSpPr>
            <a:spLocks noGrp="1"/>
          </p:cNvSpPr>
          <p:nvPr>
            <p:ph idx="1"/>
          </p:nvPr>
        </p:nvSpPr>
        <p:spPr/>
        <p:txBody>
          <a:bodyPr vert="horz" lIns="121899" tIns="60949" rIns="121899" bIns="60949" rtlCol="0" anchor="t">
            <a:normAutofit/>
          </a:bodyPr>
          <a:lstStyle/>
          <a:p>
            <a:r>
              <a:rPr lang="en-US" dirty="0"/>
              <a:t>2. In 1889 an alternative origin was proposed which uses the computation method.  A </a:t>
            </a:r>
            <a:r>
              <a:rPr lang="en-US" dirty="0" err="1"/>
              <a:t>pefect</a:t>
            </a:r>
            <a:r>
              <a:rPr lang="en-US" dirty="0"/>
              <a:t> human life ought to begin and end on the same day to form a complete and perfect circle, the life thus yielding a whole number of years.  Because Jeus lived a perfect life, the day of his death must also be the day of his conception, the beginning of his coming into the world.  March 25 was held to be the date of the crucifixion and therefore to fulfill the expectation of perfection, March 25 might also be the date of the Annunciation and his conception.  Thus his birth would occur exactly nine months later on December 25.  </a:t>
            </a:r>
          </a:p>
          <a:p>
            <a:endParaRPr lang="en-US" dirty="0"/>
          </a:p>
        </p:txBody>
      </p:sp>
    </p:spTree>
    <p:extLst>
      <p:ext uri="{BB962C8B-B14F-4D97-AF65-F5344CB8AC3E}">
        <p14:creationId xmlns:p14="http://schemas.microsoft.com/office/powerpoint/2010/main" val="2583756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7F85A-B0F4-475C-86B4-AE6F3D56F5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1630AC4-EFF6-46D5-A8E2-B8D0A19CA059}"/>
              </a:ext>
            </a:extLst>
          </p:cNvPr>
          <p:cNvSpPr>
            <a:spLocks noGrp="1"/>
          </p:cNvSpPr>
          <p:nvPr>
            <p:ph idx="1"/>
          </p:nvPr>
        </p:nvSpPr>
        <p:spPr/>
        <p:txBody>
          <a:bodyPr vert="horz" lIns="121899" tIns="60949" rIns="121899" bIns="60949" rtlCol="0" anchor="t">
            <a:normAutofit/>
          </a:bodyPr>
          <a:lstStyle/>
          <a:p>
            <a:endParaRPr lang="en-US" dirty="0"/>
          </a:p>
          <a:p>
            <a:r>
              <a:rPr lang="en-US" dirty="0"/>
              <a:t>Acceptance of the two hypotheses divides on linguistic lines: the history of religions hypothesis appeals to continental Europeans, while the computation hypothesis appeals to English speakers.  </a:t>
            </a:r>
          </a:p>
          <a:p>
            <a:r>
              <a:rPr lang="en-US" dirty="0"/>
              <a:t>Both have weaknesses.  </a:t>
            </a:r>
          </a:p>
          <a:p>
            <a:r>
              <a:rPr lang="en-US" dirty="0"/>
              <a:t>In any case, whatever the origin, the feast spread throughout the empire.</a:t>
            </a:r>
          </a:p>
        </p:txBody>
      </p:sp>
    </p:spTree>
    <p:extLst>
      <p:ext uri="{BB962C8B-B14F-4D97-AF65-F5344CB8AC3E}">
        <p14:creationId xmlns:p14="http://schemas.microsoft.com/office/powerpoint/2010/main" val="916731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55A1C-06AC-442A-925B-27AFDAB4737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B40E13B-1DEC-4FF1-885F-F4CD08610FDC}"/>
              </a:ext>
            </a:extLst>
          </p:cNvPr>
          <p:cNvSpPr>
            <a:spLocks noGrp="1"/>
          </p:cNvSpPr>
          <p:nvPr>
            <p:ph idx="1"/>
          </p:nvPr>
        </p:nvSpPr>
        <p:spPr/>
        <p:txBody>
          <a:bodyPr vert="horz" lIns="121899" tIns="60949" rIns="121899" bIns="60949" rtlCol="0" anchor="t">
            <a:normAutofit lnSpcReduction="10000"/>
          </a:bodyPr>
          <a:lstStyle/>
          <a:p>
            <a:r>
              <a:rPr lang="en-US" dirty="0"/>
              <a:t>Christmas was created in Rome and there the fullness of its celebration developed.  In the fourth century there was one Mass celebrated by the bishop of Rome on Christmas Day at 9 in the morning.  In the fifth century, a midnight Mass was added in the basilica of Santa Maria Maggiore, the principal church in Rome dedicated to Mary.   In the sixth century, a third Mass was added.  </a:t>
            </a:r>
          </a:p>
          <a:p>
            <a:r>
              <a:rPr lang="en-US" dirty="0"/>
              <a:t>Since that time three Masses: 1. the midnight Mass of the angels’ announcement of Jesus’ birth 2. the dawn Mass of the shepherds visit to the child in the manger. And 3. the daytime Mass proclaiming the theological meaning of the Incarnation in John’s Gospel.</a:t>
            </a:r>
          </a:p>
        </p:txBody>
      </p:sp>
    </p:spTree>
    <p:extLst>
      <p:ext uri="{BB962C8B-B14F-4D97-AF65-F5344CB8AC3E}">
        <p14:creationId xmlns:p14="http://schemas.microsoft.com/office/powerpoint/2010/main" val="1503703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2.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076977-ECB7-44C2-A70D-853BB6B41242}">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4873beb7-5857-4685-be1f-d57550cc96c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210</TotalTime>
  <Words>651</Words>
  <Application>Microsoft Office PowerPoint</Application>
  <PresentationFormat>Custom</PresentationFormat>
  <Paragraphs>25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Red Radial 16x9</vt:lpstr>
      <vt:lpstr>CHRISTMAS</vt:lpstr>
      <vt:lpstr>history</vt:lpstr>
      <vt:lpstr>PowerPoint Presentation</vt:lpstr>
      <vt:lpstr>PowerPoint Presentation</vt:lpstr>
      <vt:lpstr>PowerPoint Presentation</vt:lpstr>
      <vt:lpstr>Two HYPOTHES AS TO ORIGIN OF DATE</vt:lpstr>
      <vt:lpstr>PowerPoint Presentation</vt:lpstr>
      <vt:lpstr>PowerPoint Presentation</vt:lpstr>
      <vt:lpstr>PowerPoint Presentation</vt:lpstr>
      <vt:lpstr>The ultimate meaning of the feast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dc:title>
  <dc:creator>patricia Mann</dc:creator>
  <cp:lastModifiedBy>patricia Mann</cp:lastModifiedBy>
  <cp:revision>16</cp:revision>
  <dcterms:created xsi:type="dcterms:W3CDTF">2017-08-27T19:34:29Z</dcterms:created>
  <dcterms:modified xsi:type="dcterms:W3CDTF">2021-12-22T20:55:55Z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