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6" r:id="rId2"/>
    <p:sldId id="288" r:id="rId3"/>
    <p:sldId id="257" r:id="rId4"/>
    <p:sldId id="258" r:id="rId5"/>
    <p:sldId id="260" r:id="rId6"/>
    <p:sldId id="261" r:id="rId7"/>
    <p:sldId id="265" r:id="rId8"/>
    <p:sldId id="266" r:id="rId9"/>
    <p:sldId id="262" r:id="rId10"/>
    <p:sldId id="264" r:id="rId11"/>
    <p:sldId id="263" r:id="rId12"/>
    <p:sldId id="267" r:id="rId13"/>
    <p:sldId id="268" r:id="rId14"/>
    <p:sldId id="269" r:id="rId15"/>
    <p:sldId id="270" r:id="rId16"/>
    <p:sldId id="271" r:id="rId17"/>
    <p:sldId id="272" r:id="rId18"/>
    <p:sldId id="273" r:id="rId19"/>
    <p:sldId id="276" r:id="rId20"/>
    <p:sldId id="277" r:id="rId21"/>
    <p:sldId id="278" r:id="rId22"/>
    <p:sldId id="279" r:id="rId23"/>
    <p:sldId id="280" r:id="rId24"/>
    <p:sldId id="281" r:id="rId25"/>
    <p:sldId id="289" r:id="rId26"/>
    <p:sldId id="286" r:id="rId27"/>
    <p:sldId id="282" r:id="rId28"/>
    <p:sldId id="290" r:id="rId29"/>
    <p:sldId id="283" r:id="rId30"/>
    <p:sldId id="287" r:id="rId31"/>
    <p:sldId id="284"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103" d="100"/>
          <a:sy n="103" d="100"/>
        </p:scale>
        <p:origin x="23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186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5352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9EDCE-3819-484C-9EE1-A1FD9538BD17}" type="datetimeFigureOut">
              <a:rPr lang="en-US" smtClean="0"/>
              <a:pPr/>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CC9B7-CE11-4F05-B943-D1FDCBD55328}" type="slidenum">
              <a:rPr lang="en-US" smtClean="0"/>
              <a:pPr/>
              <a:t>‹#›</a:t>
            </a:fld>
            <a:endParaRPr lang="en-US"/>
          </a:p>
        </p:txBody>
      </p:sp>
    </p:spTree>
    <p:extLst>
      <p:ext uri="{BB962C8B-B14F-4D97-AF65-F5344CB8AC3E}">
        <p14:creationId xmlns:p14="http://schemas.microsoft.com/office/powerpoint/2010/main" val="1832275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Christ redeemed us all and gave perfect glory to God principally through his paschal mystery: dying he destroyed our death and rising he restored our life, </a:t>
            </a:r>
            <a:r>
              <a:rPr lang="en-US" b="1" i="1" dirty="0" smtClean="0"/>
              <a:t>Therefore the Easter</a:t>
            </a:r>
            <a:r>
              <a:rPr lang="en-US" b="1" i="1" baseline="0" dirty="0" smtClean="0"/>
              <a:t> </a:t>
            </a:r>
            <a:r>
              <a:rPr lang="en-US" b="1" i="1" baseline="0" dirty="0" err="1" smtClean="0"/>
              <a:t>Triduum</a:t>
            </a:r>
            <a:r>
              <a:rPr lang="en-US" b="1" i="1" baseline="0" dirty="0" smtClean="0"/>
              <a:t> of the passion and resurrection of Christ is the culmination of the entire liturgical year.”</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a:t>
            </a:fld>
            <a:endParaRPr lang="en-US"/>
          </a:p>
        </p:txBody>
      </p:sp>
    </p:spTree>
    <p:extLst>
      <p:ext uri="{BB962C8B-B14F-4D97-AF65-F5344CB8AC3E}">
        <p14:creationId xmlns:p14="http://schemas.microsoft.com/office/powerpoint/2010/main" val="1500233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 Athanasius calls Easter “the Great</a:t>
            </a:r>
            <a:r>
              <a:rPr lang="en-US" baseline="0" dirty="0" smtClean="0"/>
              <a:t> Sunday” and the Easter churches call Holy Week “the Great Week.”  The </a:t>
            </a:r>
            <a:r>
              <a:rPr lang="en-US" baseline="0" dirty="0" err="1" smtClean="0"/>
              <a:t>ystery</a:t>
            </a:r>
            <a:r>
              <a:rPr lang="en-US" baseline="0" dirty="0" smtClean="0"/>
              <a:t> of the Resurrection, in which Christ crushed death, permeates with its powerful energy our old time, until all is subjected to him” CCC 1168,1169.</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12</a:t>
            </a:fld>
            <a:endParaRPr lang="en-US"/>
          </a:p>
        </p:txBody>
      </p:sp>
    </p:spTree>
    <p:extLst>
      <p:ext uri="{BB962C8B-B14F-4D97-AF65-F5344CB8AC3E}">
        <p14:creationId xmlns:p14="http://schemas.microsoft.com/office/powerpoint/2010/main" val="2866361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drawn into a cycle that can become such a part of our lives that it determines how we understand the structure of each passing year.  In the mind of the Christian, each passing year takes shape, not so much around the cycle of natural seasons, the financial or sporting year or academic</a:t>
            </a:r>
            <a:r>
              <a:rPr lang="en-US" baseline="0" dirty="0" smtClean="0"/>
              <a:t> semesters, but around the feasts, fasts and seasons of the Catholic Church.  </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13</a:t>
            </a:fld>
            <a:endParaRPr lang="en-US"/>
          </a:p>
        </p:txBody>
      </p:sp>
    </p:spTree>
    <p:extLst>
      <p:ext uri="{BB962C8B-B14F-4D97-AF65-F5344CB8AC3E}">
        <p14:creationId xmlns:p14="http://schemas.microsoft.com/office/powerpoint/2010/main" val="49978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of the great moments of the Liturgical Year look back to the </a:t>
            </a:r>
            <a:r>
              <a:rPr lang="en-US" dirty="0" err="1" smtClean="0"/>
              <a:t>salvific</a:t>
            </a:r>
            <a:r>
              <a:rPr lang="en-US" dirty="0" smtClean="0"/>
              <a:t> events of Jesus Christ.  This</a:t>
            </a:r>
            <a:r>
              <a:rPr lang="en-US" baseline="0" dirty="0" smtClean="0"/>
              <a:t> is what we celebrate in the </a:t>
            </a:r>
            <a:r>
              <a:rPr lang="en-US" baseline="0" dirty="0" err="1" smtClean="0"/>
              <a:t>Triduum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14</a:t>
            </a:fld>
            <a:endParaRPr lang="en-US"/>
          </a:p>
        </p:txBody>
      </p:sp>
    </p:spTree>
    <p:extLst>
      <p:ext uri="{BB962C8B-B14F-4D97-AF65-F5344CB8AC3E}">
        <p14:creationId xmlns:p14="http://schemas.microsoft.com/office/powerpoint/2010/main" val="1025797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Those events are made present here and now as offers of grace.  This week is Holy not only because of what we remember but because of what it can accomplish within each on </a:t>
            </a:r>
            <a:r>
              <a:rPr lang="en-US" dirty="0" err="1" smtClean="0"/>
              <a:t>eof</a:t>
            </a:r>
            <a:r>
              <a:rPr lang="en-US" dirty="0" smtClean="0"/>
              <a:t> us as we give our voluntary “Yes” to its invitation.  </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15</a:t>
            </a:fld>
            <a:endParaRPr lang="en-US"/>
          </a:p>
        </p:txBody>
      </p:sp>
    </p:spTree>
    <p:extLst>
      <p:ext uri="{BB962C8B-B14F-4D97-AF65-F5344CB8AC3E}">
        <p14:creationId xmlns:p14="http://schemas.microsoft.com/office/powerpoint/2010/main" val="61491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Time becomes a reenactment of Christ’s saving events.  His being born in our flesh.  His dying and rising for us in that</a:t>
            </a:r>
            <a:r>
              <a:rPr lang="en-US" baseline="0" dirty="0" smtClean="0"/>
              <a:t> human flesh.  Time thus becomes a pressing sign of salvation, the “day of the Lord,” His ever present “hour of salvation”, the </a:t>
            </a:r>
            <a:r>
              <a:rPr lang="en-US" baseline="0" dirty="0" err="1" smtClean="0"/>
              <a:t>kairos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16</a:t>
            </a:fld>
            <a:endParaRPr lang="en-US"/>
          </a:p>
        </p:txBody>
      </p:sp>
    </p:spTree>
    <p:extLst>
      <p:ext uri="{BB962C8B-B14F-4D97-AF65-F5344CB8AC3E}">
        <p14:creationId xmlns:p14="http://schemas.microsoft.com/office/powerpoint/2010/main" val="3954012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Liturgical Year is best understood both in its origins and</a:t>
            </a:r>
            <a:r>
              <a:rPr lang="en-US" baseline="0" dirty="0" smtClean="0"/>
              <a:t> current form in the way we experience time: in the light of the past, present and future…</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17</a:t>
            </a:fld>
            <a:endParaRPr lang="en-US"/>
          </a:p>
        </p:txBody>
      </p:sp>
    </p:spTree>
    <p:extLst>
      <p:ext uri="{BB962C8B-B14F-4D97-AF65-F5344CB8AC3E}">
        <p14:creationId xmlns:p14="http://schemas.microsoft.com/office/powerpoint/2010/main" val="25124909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say we “follow” or “observe” the Liturgical Year, but this Year of Grace also carries us along.  Once we enter it faithfully we must allow it to determine the shape of our daily</a:t>
            </a:r>
            <a:r>
              <a:rPr lang="en-US" baseline="0" dirty="0" smtClean="0"/>
              <a:t> lives.  There is a framework of obligation, duty and covenant in which we are part of something greater than ourselves.</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18</a:t>
            </a:fld>
            <a:endParaRPr lang="en-US"/>
          </a:p>
        </p:txBody>
      </p:sp>
    </p:spTree>
    <p:extLst>
      <p:ext uri="{BB962C8B-B14F-4D97-AF65-F5344CB8AC3E}">
        <p14:creationId xmlns:p14="http://schemas.microsoft.com/office/powerpoint/2010/main" val="712131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Through time the Lord offers us the privilege</a:t>
            </a:r>
            <a:r>
              <a:rPr lang="en-US" baseline="0" dirty="0" smtClean="0"/>
              <a:t> of discovering His plan for our lives.  Through time He invites us to participate in His ongoing redemptive plan, though His Son Jesus Christ who has been raised.</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19</a:t>
            </a:fld>
            <a:endParaRPr lang="en-US"/>
          </a:p>
        </p:txBody>
      </p:sp>
    </p:spTree>
    <p:extLst>
      <p:ext uri="{BB962C8B-B14F-4D97-AF65-F5344CB8AC3E}">
        <p14:creationId xmlns:p14="http://schemas.microsoft.com/office/powerpoint/2010/main" val="1172937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Liturgy is not simply a re-enactment of something that happened over 2000 years ago, but an actual participation in the events themselves through living faith.  These events are outside of time and made present in our</a:t>
            </a:r>
            <a:r>
              <a:rPr lang="en-US" baseline="0" dirty="0" smtClean="0"/>
              <a:t> Liturgical celebrations and in our reception of the Sacraments.</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20</a:t>
            </a:fld>
            <a:endParaRPr lang="en-US"/>
          </a:p>
        </p:txBody>
      </p:sp>
    </p:spTree>
    <p:extLst>
      <p:ext uri="{BB962C8B-B14F-4D97-AF65-F5344CB8AC3E}">
        <p14:creationId xmlns:p14="http://schemas.microsoft.com/office/powerpoint/2010/main" val="1421998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21</a:t>
            </a:fld>
            <a:endParaRPr lang="en-US"/>
          </a:p>
        </p:txBody>
      </p:sp>
    </p:spTree>
    <p:extLst>
      <p:ext uri="{BB962C8B-B14F-4D97-AF65-F5344CB8AC3E}">
        <p14:creationId xmlns:p14="http://schemas.microsoft.com/office/powerpoint/2010/main" val="2084200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Christ redeemed us all and gave perfect glory to God principally through his paschal mystery: dying he destroyed our death and rising he restored our life, </a:t>
            </a:r>
            <a:r>
              <a:rPr lang="en-US" b="1" i="1" dirty="0" smtClean="0"/>
              <a:t>Therefore the Easter</a:t>
            </a:r>
            <a:r>
              <a:rPr lang="en-US" b="1" i="1" baseline="0" dirty="0" smtClean="0"/>
              <a:t> </a:t>
            </a:r>
            <a:r>
              <a:rPr lang="en-US" b="1" i="1" baseline="0" dirty="0" err="1" smtClean="0"/>
              <a:t>Triduum</a:t>
            </a:r>
            <a:r>
              <a:rPr lang="en-US" b="1" i="1" baseline="0" dirty="0" smtClean="0"/>
              <a:t> of the passion and resurrection of Christ is the culmination of the entire liturgical year.”</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2</a:t>
            </a:fld>
            <a:endParaRPr lang="en-US"/>
          </a:p>
        </p:txBody>
      </p:sp>
    </p:spTree>
    <p:extLst>
      <p:ext uri="{BB962C8B-B14F-4D97-AF65-F5344CB8AC3E}">
        <p14:creationId xmlns:p14="http://schemas.microsoft.com/office/powerpoint/2010/main" val="4113441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Sacred Scripture</a:t>
            </a:r>
            <a:r>
              <a:rPr lang="en-US" baseline="0" dirty="0" smtClean="0"/>
              <a:t> we hear this night reminds of the first Passover meal of the Israelites as they prepare for their journey out of slavery from Egypt.  This is particularly significant for two reasons.  Jesus was a Jew.  He was </a:t>
            </a:r>
            <a:r>
              <a:rPr lang="en-US" baseline="0" dirty="0" err="1" smtClean="0"/>
              <a:t>celebrting</a:t>
            </a:r>
            <a:r>
              <a:rPr lang="en-US" baseline="0" dirty="0" smtClean="0"/>
              <a:t> the Passover with his disciples.  Secondly he is the new </a:t>
            </a:r>
            <a:r>
              <a:rPr lang="en-US" baseline="0" dirty="0" err="1" smtClean="0"/>
              <a:t>passover</a:t>
            </a:r>
            <a:r>
              <a:rPr lang="en-US" baseline="0" dirty="0" smtClean="0"/>
              <a:t> and through his passion and death he frees us from slavery to sin.  We then hear of the Institution of the Eucharist by Christ.  Then we have the wonderful example of Jesus23ho 5qk3w q </a:t>
            </a:r>
            <a:r>
              <a:rPr lang="en-US" baseline="0" dirty="0" err="1" smtClean="0"/>
              <a:t>qwin</a:t>
            </a:r>
            <a:r>
              <a:rPr lang="en-US" baseline="0" dirty="0" smtClean="0"/>
              <a:t> or 2q534 </a:t>
            </a:r>
            <a:r>
              <a:rPr lang="en-US" baseline="0" dirty="0" err="1" smtClean="0"/>
              <a:t>qne</a:t>
            </a:r>
            <a:r>
              <a:rPr lang="en-US" baseline="0" dirty="0" smtClean="0"/>
              <a:t> q towel and washes the feet of his apostles.</a:t>
            </a:r>
          </a:p>
          <a:p>
            <a:r>
              <a:rPr lang="en-US" baseline="0" dirty="0" smtClean="0"/>
              <a:t>Christ saves us from the slavery of sin, the Eucharist nourishes and strengthen us </a:t>
            </a:r>
            <a:r>
              <a:rPr lang="en-US" baseline="0" dirty="0" err="1" smtClean="0"/>
              <a:t>tso</a:t>
            </a:r>
            <a:r>
              <a:rPr lang="en-US" baseline="0" dirty="0" smtClean="0"/>
              <a:t> that we can </a:t>
            </a:r>
            <a:r>
              <a:rPr lang="en-US" baseline="0" dirty="0" err="1" smtClean="0"/>
              <a:t>serv</a:t>
            </a:r>
            <a:r>
              <a:rPr lang="en-US" baseline="0" dirty="0" smtClean="0"/>
              <a:t> </a:t>
            </a:r>
            <a:r>
              <a:rPr lang="en-US" baseline="0" dirty="0" err="1" smtClean="0"/>
              <a:t>eour</a:t>
            </a:r>
            <a:r>
              <a:rPr lang="en-US" baseline="0" dirty="0" smtClean="0"/>
              <a:t> brothers and sisters.  In order to reinforce this important teaching of Jesus, the </a:t>
            </a:r>
            <a:r>
              <a:rPr lang="en-US" baseline="0" dirty="0" err="1" smtClean="0"/>
              <a:t>presider</a:t>
            </a:r>
            <a:r>
              <a:rPr lang="en-US" baseline="0" dirty="0" smtClean="0"/>
              <a:t> of the mass washes the feet of members of the parish family.  There is no procession to end this mass because the celebration does not end.  The prayer continues in our homes until we are called together again on Good Friday to remember the next part of the story of our salvation.</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24</a:t>
            </a:fld>
            <a:endParaRPr lang="en-US"/>
          </a:p>
        </p:txBody>
      </p:sp>
    </p:spTree>
    <p:extLst>
      <p:ext uri="{BB962C8B-B14F-4D97-AF65-F5344CB8AC3E}">
        <p14:creationId xmlns:p14="http://schemas.microsoft.com/office/powerpoint/2010/main" val="1504478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begin the service in silence with no procession.  There is no need to process.  It is a continuation</a:t>
            </a:r>
            <a:r>
              <a:rPr lang="en-US" baseline="0" dirty="0" smtClean="0"/>
              <a:t> of what began on Holy Thursday.  We venerate the cross because it is  our opportunity to humble ourselves before the awesome saving action of Christ.</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27</a:t>
            </a:fld>
            <a:endParaRPr lang="en-US"/>
          </a:p>
        </p:txBody>
      </p:sp>
    </p:spTree>
    <p:extLst>
      <p:ext uri="{BB962C8B-B14F-4D97-AF65-F5344CB8AC3E}">
        <p14:creationId xmlns:p14="http://schemas.microsoft.com/office/powerpoint/2010/main" val="13847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days which encapsulate our entire history as People of God and Body </a:t>
            </a:r>
            <a:r>
              <a:rPr lang="en-US" smtClean="0"/>
              <a:t>of Christ.</a:t>
            </a:r>
            <a:endParaRPr lang="en-US"/>
          </a:p>
        </p:txBody>
      </p:sp>
      <p:sp>
        <p:nvSpPr>
          <p:cNvPr id="4" name="Slide Number Placeholder 3"/>
          <p:cNvSpPr>
            <a:spLocks noGrp="1"/>
          </p:cNvSpPr>
          <p:nvPr>
            <p:ph type="sldNum" sz="quarter" idx="10"/>
          </p:nvPr>
        </p:nvSpPr>
        <p:spPr/>
        <p:txBody>
          <a:bodyPr/>
          <a:lstStyle/>
          <a:p>
            <a:fld id="{FC9CC9B7-CE11-4F05-B943-D1FDCBD55328}" type="slidenum">
              <a:rPr lang="en-US" smtClean="0"/>
              <a:pPr/>
              <a:t>32</a:t>
            </a:fld>
            <a:endParaRPr lang="en-US"/>
          </a:p>
        </p:txBody>
      </p:sp>
    </p:spTree>
    <p:extLst>
      <p:ext uri="{BB962C8B-B14F-4D97-AF65-F5344CB8AC3E}">
        <p14:creationId xmlns:p14="http://schemas.microsoft.com/office/powerpoint/2010/main" val="743167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 days are counted as the Hebrews counted their days, from dusk to dusk.  Therefore, the three days of the Easter </a:t>
            </a:r>
            <a:r>
              <a:rPr lang="en-US" dirty="0" err="1" smtClean="0"/>
              <a:t>Triduum</a:t>
            </a:r>
            <a:r>
              <a:rPr lang="en-US" dirty="0" smtClean="0"/>
              <a:t> are</a:t>
            </a:r>
            <a:r>
              <a:rPr lang="en-US" baseline="0" dirty="0" smtClean="0"/>
              <a:t> from dusk on Holy Thursday to dusk on Good Friday (day one), dusk on Good Friday to dusk on Holy Saturday (day two), and dusk on Holy Saturday to dusk on Easter Sunday (day three).</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3</a:t>
            </a:fld>
            <a:endParaRPr lang="en-US"/>
          </a:p>
        </p:txBody>
      </p:sp>
    </p:spTree>
    <p:extLst>
      <p:ext uri="{BB962C8B-B14F-4D97-AF65-F5344CB8AC3E}">
        <p14:creationId xmlns:p14="http://schemas.microsoft.com/office/powerpoint/2010/main" val="2937476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 Holy Thursday we remember the Last supper.  Jesus gives us the Eucharist and tells us to “Do this in memory of me.”  He then washes the feet of the apostles.</a:t>
            </a:r>
            <a:r>
              <a:rPr lang="en-US" baseline="0" dirty="0" smtClean="0"/>
              <a:t>  On Good Friday, we remember the passion and death of Jesus.  We celebrate the </a:t>
            </a:r>
            <a:r>
              <a:rPr lang="en-US" baseline="0" dirty="0" err="1" smtClean="0"/>
              <a:t>resurrectin</a:t>
            </a:r>
            <a:r>
              <a:rPr lang="en-US" baseline="0" dirty="0" smtClean="0"/>
              <a:t> of Christ either at the Easter Vigil on Saturday night when new members are baptized and welcomed into our Catholic community or on Easter Sunday morning.  The </a:t>
            </a:r>
            <a:r>
              <a:rPr lang="en-US" baseline="0" dirty="0" err="1" smtClean="0"/>
              <a:t>Triduum</a:t>
            </a:r>
            <a:r>
              <a:rPr lang="en-US" baseline="0" dirty="0" smtClean="0"/>
              <a:t> does not officially end until evening prayer on Easter Sunday.</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4</a:t>
            </a:fld>
            <a:endParaRPr lang="en-US"/>
          </a:p>
        </p:txBody>
      </p:sp>
    </p:spTree>
    <p:extLst>
      <p:ext uri="{BB962C8B-B14F-4D97-AF65-F5344CB8AC3E}">
        <p14:creationId xmlns:p14="http://schemas.microsoft.com/office/powerpoint/2010/main" val="181901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least by the second century, Christians</a:t>
            </a:r>
            <a:r>
              <a:rPr lang="en-US" baseline="0" dirty="0" smtClean="0"/>
              <a:t> celebrated the Great Easter Vigil, an event which began the night of Holy Saturday, continuing until dawn on Easter morning.  During this vigil Christians commemorated salvation history, awaited the return of Jesus and celebrated the resurrection of Jesus at dawn on Easter Sunday.  It was a the vigil that catechumens, after a three year period of catechesis, were baptized and received first </a:t>
            </a:r>
            <a:r>
              <a:rPr lang="en-US" baseline="0" dirty="0" err="1" smtClean="0"/>
              <a:t>cmmunion</a:t>
            </a:r>
            <a:r>
              <a:rPr lang="en-US" baseline="0" dirty="0" smtClean="0"/>
              <a:t>.  The Easter Vigil was the most important day of the liturgical year.</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5</a:t>
            </a:fld>
            <a:endParaRPr lang="en-US"/>
          </a:p>
        </p:txBody>
      </p:sp>
    </p:spTree>
    <p:extLst>
      <p:ext uri="{BB962C8B-B14F-4D97-AF65-F5344CB8AC3E}">
        <p14:creationId xmlns:p14="http://schemas.microsoft.com/office/powerpoint/2010/main" val="2444004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Nonetheless, over time, as the liturgical year expanded, the Easter Vigil lost its preeminence, although the three days celebrating the passion, death, and resurrection of Jesus still held an important place in the Church Year.</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6</a:t>
            </a:fld>
            <a:endParaRPr lang="en-US"/>
          </a:p>
        </p:txBody>
      </p:sp>
    </p:spTree>
    <p:extLst>
      <p:ext uri="{BB962C8B-B14F-4D97-AF65-F5344CB8AC3E}">
        <p14:creationId xmlns:p14="http://schemas.microsoft.com/office/powerpoint/2010/main" val="2480091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Thus, Jesus was saying that his time</a:t>
            </a:r>
            <a:r>
              <a:rPr lang="en-US" baseline="0" dirty="0" smtClean="0"/>
              <a:t> in the earth would span three days.   Virtually every church father who addresses the issue agrees with the traditional dating of a Thursday Last Supper, Friday Crucifixion and Sunday resurrection.  This chronology is firmly based on Scripture and universally verified by Tradition.</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8</a:t>
            </a:fld>
            <a:endParaRPr lang="en-US"/>
          </a:p>
        </p:txBody>
      </p:sp>
    </p:spTree>
    <p:extLst>
      <p:ext uri="{BB962C8B-B14F-4D97-AF65-F5344CB8AC3E}">
        <p14:creationId xmlns:p14="http://schemas.microsoft.com/office/powerpoint/2010/main" val="3418652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 also introduce an entire liturgical season, the Easter Season,</a:t>
            </a:r>
            <a:r>
              <a:rPr lang="en-US" baseline="0" dirty="0" smtClean="0"/>
              <a:t> which lasts for Fifty days until Pentecost.</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10</a:t>
            </a:fld>
            <a:endParaRPr lang="en-US"/>
          </a:p>
        </p:txBody>
      </p:sp>
    </p:spTree>
    <p:extLst>
      <p:ext uri="{BB962C8B-B14F-4D97-AF65-F5344CB8AC3E}">
        <p14:creationId xmlns:p14="http://schemas.microsoft.com/office/powerpoint/2010/main" val="2517097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economy of salvation is at work within the framework of time, but since its fulfillment in the Passover of Jesus</a:t>
            </a:r>
            <a:r>
              <a:rPr lang="en-US" baseline="0" dirty="0" smtClean="0"/>
              <a:t> and the outpouring of the Holy Spirit, the culmination of history is anticipated “as a foretaste,” and the kingdom of God enters into our time.</a:t>
            </a:r>
            <a:endParaRPr lang="en-US" dirty="0"/>
          </a:p>
        </p:txBody>
      </p:sp>
      <p:sp>
        <p:nvSpPr>
          <p:cNvPr id="4" name="Slide Number Placeholder 3"/>
          <p:cNvSpPr>
            <a:spLocks noGrp="1"/>
          </p:cNvSpPr>
          <p:nvPr>
            <p:ph type="sldNum" sz="quarter" idx="10"/>
          </p:nvPr>
        </p:nvSpPr>
        <p:spPr/>
        <p:txBody>
          <a:bodyPr/>
          <a:lstStyle/>
          <a:p>
            <a:fld id="{FC9CC9B7-CE11-4F05-B943-D1FDCBD55328}" type="slidenum">
              <a:rPr lang="en-US" smtClean="0"/>
              <a:pPr/>
              <a:t>11</a:t>
            </a:fld>
            <a:endParaRPr lang="en-US"/>
          </a:p>
        </p:txBody>
      </p:sp>
    </p:spTree>
    <p:extLst>
      <p:ext uri="{BB962C8B-B14F-4D97-AF65-F5344CB8AC3E}">
        <p14:creationId xmlns:p14="http://schemas.microsoft.com/office/powerpoint/2010/main" val="2787996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607501" y="1449148"/>
            <a:ext cx="7929000" cy="2971051"/>
          </a:xfrm>
        </p:spPr>
        <p:txBody>
          <a:bodyPr/>
          <a:lstStyle>
            <a:lvl1pPr>
              <a:defRPr sz="4050"/>
            </a:lvl1pPr>
          </a:lstStyle>
          <a:p>
            <a:r>
              <a:rPr lang="en-US" smtClean="0"/>
              <a:t>Click to edit Master title style</a:t>
            </a:r>
            <a:endParaRPr lang="en-US" dirty="0"/>
          </a:p>
        </p:txBody>
      </p:sp>
      <p:sp>
        <p:nvSpPr>
          <p:cNvPr id="3" name="Subtitle 2"/>
          <p:cNvSpPr>
            <a:spLocks noGrp="1"/>
          </p:cNvSpPr>
          <p:nvPr>
            <p:ph type="subTitle" idx="1"/>
          </p:nvPr>
        </p:nvSpPr>
        <p:spPr>
          <a:xfrm>
            <a:off x="607501" y="5280847"/>
            <a:ext cx="7929000" cy="434974"/>
          </a:xfrm>
        </p:spPr>
        <p:txBody>
          <a:bodyPr anchor="t"/>
          <a:lstStyle>
            <a:lvl1pPr marL="0" indent="0" algn="l">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A44510-8092-4EB5-8E34-FAB86E585F10}" type="datetimeFigureOut">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180591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7500" y="4800600"/>
            <a:ext cx="7921064" cy="566738"/>
          </a:xfrm>
        </p:spPr>
        <p:txBody>
          <a:bodyPr anchor="b">
            <a:normAutofit/>
          </a:bodyPr>
          <a:lstStyle>
            <a:lvl1pPr algn="l">
              <a:defRPr sz="18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200"/>
            </a:lvl1pPr>
          </a:lstStyle>
          <a:p>
            <a:r>
              <a:rPr lang="en-US" smtClean="0"/>
              <a:t>Click icon to add picture</a:t>
            </a:r>
            <a:endParaRPr lang="en-US" dirty="0"/>
          </a:p>
        </p:txBody>
      </p:sp>
      <p:sp>
        <p:nvSpPr>
          <p:cNvPr id="4" name="Text Placeholder 3"/>
          <p:cNvSpPr>
            <a:spLocks noGrp="1"/>
          </p:cNvSpPr>
          <p:nvPr>
            <p:ph type="body" sz="half" idx="2"/>
          </p:nvPr>
        </p:nvSpPr>
        <p:spPr>
          <a:xfrm>
            <a:off x="607500" y="5367338"/>
            <a:ext cx="7921064"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44510-8092-4EB5-8E34-FAB86E585F10}" type="datetimeFigureOut">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1587673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73773" y="1081456"/>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38239" y="1238502"/>
            <a:ext cx="4420380" cy="2645912"/>
          </a:xfrm>
        </p:spPr>
        <p:txBody>
          <a:bodyPr anchor="b"/>
          <a:lstStyle>
            <a:lvl1pPr algn="l">
              <a:defRPr sz="315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39893" y="4443681"/>
            <a:ext cx="4418727" cy="713241"/>
          </a:xfrm>
        </p:spPr>
        <p:txBody>
          <a:bodyPr anchor="t">
            <a:no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680982" y="1081457"/>
            <a:ext cx="28575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76A44510-8092-4EB5-8E34-FAB86E585F10}" type="datetimeFigureOut">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251516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4"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7" y="2435958"/>
            <a:ext cx="3286891" cy="2007789"/>
          </a:xfrm>
        </p:spPr>
        <p:txBody>
          <a:bodyPr/>
          <a:lstStyle>
            <a:lvl1pPr>
              <a:defRPr sz="24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7000" y="2286001"/>
            <a:ext cx="3660225"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76A44510-8092-4EB5-8E34-FAB86E585F10}" type="datetimeFigureOut">
              <a:rPr lang="en-US" smtClean="0"/>
              <a:pPr/>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2012183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44510-8092-4EB5-8E34-FAB86E585F10}" type="datetimeFigureOut">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2661480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9"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137656" y="586171"/>
            <a:ext cx="1871093"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7501" y="446089"/>
            <a:ext cx="4958655"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44510-8092-4EB5-8E34-FAB86E585F10}" type="datetimeFigureOut">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1925147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A44510-8092-4EB5-8E34-FAB86E585F10}" type="datetimeFigureOut">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333092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2"/>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2951396"/>
            <a:ext cx="7921064" cy="1468800"/>
          </a:xfrm>
        </p:spPr>
        <p:txBody>
          <a:bodyPr anchor="b"/>
          <a:lstStyle>
            <a:lvl1pPr algn="r">
              <a:defRPr sz="36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07500" y="5281202"/>
            <a:ext cx="7921064" cy="433955"/>
          </a:xfrm>
        </p:spPr>
        <p:txBody>
          <a:bodyPr anchor="t">
            <a:no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44510-8092-4EB5-8E34-FAB86E585F10}" type="datetimeFigureOut">
              <a:rPr lang="en-US" smtClean="0"/>
              <a:pPr/>
              <a:t>9/1/2014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225445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14034" y="2222288"/>
            <a:ext cx="3889405"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62" y="2222287"/>
            <a:ext cx="3895937"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A44510-8092-4EB5-8E34-FAB86E585F10}" type="datetimeFigureOut">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485563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11046" y="2174875"/>
            <a:ext cx="3892393"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11047" y="2751139"/>
            <a:ext cx="3892392"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62" y="2174875"/>
            <a:ext cx="3895937" cy="576262"/>
          </a:xfrm>
        </p:spPr>
        <p:txBody>
          <a:bodyPr anchor="b">
            <a:noAutofit/>
          </a:bodyPr>
          <a:lstStyle>
            <a:lvl1pPr marL="0" indent="0" algn="ctr">
              <a:buNone/>
              <a:defRPr sz="15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0562" y="2751139"/>
            <a:ext cx="3895937"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A44510-8092-4EB5-8E34-FAB86E585F10}" type="datetimeFigureOut">
              <a:rPr lang="en-US" smtClean="0"/>
              <a:pPr/>
              <a:t>9/1/2014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212663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A44510-8092-4EB5-8E34-FAB86E585F10}" type="datetimeFigureOut">
              <a:rPr lang="en-US" smtClean="0"/>
              <a:pPr/>
              <a:t>9/1/2014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396994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44510-8092-4EB5-8E34-FAB86E585F10}" type="datetimeFigureOut">
              <a:rPr lang="en-US" smtClean="0"/>
              <a:pPr/>
              <a:t>9/1/2014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214524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4" y="446088"/>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4" y="446088"/>
            <a:ext cx="2660650" cy="1618396"/>
          </a:xfrm>
        </p:spPr>
        <p:txBody>
          <a:bodyPr anchor="b"/>
          <a:lstStyle>
            <a:lvl1pPr algn="l">
              <a:defRPr sz="1500" b="1"/>
            </a:lvl1pPr>
          </a:lstStyle>
          <a:p>
            <a:r>
              <a:rPr lang="en-US" smtClean="0"/>
              <a:t>Click to edit Master title style</a:t>
            </a:r>
            <a:endParaRPr lang="en-US" dirty="0"/>
          </a:p>
        </p:txBody>
      </p:sp>
      <p:sp>
        <p:nvSpPr>
          <p:cNvPr id="3" name="Content Placeholder 2"/>
          <p:cNvSpPr>
            <a:spLocks noGrp="1"/>
          </p:cNvSpPr>
          <p:nvPr>
            <p:ph idx="1"/>
          </p:nvPr>
        </p:nvSpPr>
        <p:spPr>
          <a:xfrm>
            <a:off x="3641725" y="446089"/>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4" y="2260739"/>
            <a:ext cx="2660650" cy="360031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44510-8092-4EB5-8E34-FAB86E585F10}" type="datetimeFigureOut">
              <a:rPr lang="en-US" smtClean="0"/>
              <a:pPr/>
              <a:t>9/1/2014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1736337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1046" y="727523"/>
            <a:ext cx="3639741" cy="1617163"/>
          </a:xfrm>
        </p:spPr>
        <p:txBody>
          <a:bodyPr anchor="b">
            <a:normAutofit/>
          </a:bodyPr>
          <a:lstStyle>
            <a:lvl1pPr algn="l">
              <a:defRPr sz="18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050"/>
            </a:lvl1pPr>
          </a:lstStyle>
          <a:p>
            <a:r>
              <a:rPr lang="en-US" smtClean="0"/>
              <a:t>Click icon to add picture</a:t>
            </a:r>
            <a:endParaRPr lang="en-US" dirty="0"/>
          </a:p>
        </p:txBody>
      </p:sp>
      <p:sp>
        <p:nvSpPr>
          <p:cNvPr id="4" name="Text Placeholder 3"/>
          <p:cNvSpPr>
            <a:spLocks noGrp="1"/>
          </p:cNvSpPr>
          <p:nvPr>
            <p:ph type="body" sz="half" idx="2"/>
          </p:nvPr>
        </p:nvSpPr>
        <p:spPr>
          <a:xfrm>
            <a:off x="611046" y="2344684"/>
            <a:ext cx="3639741" cy="3516365"/>
          </a:xfrm>
        </p:spPr>
        <p:txBody>
          <a:bodyPr anchor="t">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2914358" y="6041363"/>
            <a:ext cx="732659" cy="365125"/>
          </a:xfrm>
        </p:spPr>
        <p:txBody>
          <a:bodyPr/>
          <a:lstStyle/>
          <a:p>
            <a:fld id="{76A44510-8092-4EB5-8E34-FAB86E585F10}" type="datetimeFigureOut">
              <a:rPr lang="en-US" smtClean="0"/>
              <a:pPr/>
              <a:t>9/1/2014</a:t>
            </a:fld>
            <a:endParaRPr lang="en-US"/>
          </a:p>
        </p:txBody>
      </p:sp>
      <p:sp>
        <p:nvSpPr>
          <p:cNvPr id="6" name="Footer Placeholder 5"/>
          <p:cNvSpPr>
            <a:spLocks noGrp="1"/>
          </p:cNvSpPr>
          <p:nvPr>
            <p:ph type="ftr" sz="quarter" idx="11"/>
          </p:nvPr>
        </p:nvSpPr>
        <p:spPr>
          <a:xfrm>
            <a:off x="442797" y="6041363"/>
            <a:ext cx="2471560" cy="365125"/>
          </a:xfrm>
        </p:spPr>
        <p:txBody>
          <a:bodyPr/>
          <a:lstStyle/>
          <a:p>
            <a:endParaRPr lang="en-US"/>
          </a:p>
        </p:txBody>
      </p:sp>
      <p:sp>
        <p:nvSpPr>
          <p:cNvPr id="7" name="Slide Number Placeholder 6"/>
          <p:cNvSpPr>
            <a:spLocks noGrp="1"/>
          </p:cNvSpPr>
          <p:nvPr>
            <p:ph type="sldNum" sz="quarter" idx="12"/>
          </p:nvPr>
        </p:nvSpPr>
        <p:spPr>
          <a:xfrm>
            <a:off x="3647017" y="5915889"/>
            <a:ext cx="796616" cy="490599"/>
          </a:xfrm>
        </p:spPr>
        <p:txBody>
          <a:bodyPr/>
          <a:lstStyle/>
          <a:p>
            <a:fld id="{24B75723-DE41-4602-B443-A784B8F6CD9C}" type="slidenum">
              <a:rPr lang="en-US" smtClean="0"/>
              <a:pPr/>
              <a:t>‹#›</a:t>
            </a:fld>
            <a:endParaRPr lang="en-US"/>
          </a:p>
        </p:txBody>
      </p:sp>
    </p:spTree>
    <p:extLst>
      <p:ext uri="{BB962C8B-B14F-4D97-AF65-F5344CB8AC3E}">
        <p14:creationId xmlns:p14="http://schemas.microsoft.com/office/powerpoint/2010/main" val="131630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7500" y="447188"/>
            <a:ext cx="7928999"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7500" y="2184402"/>
            <a:ext cx="7922464"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38636" y="6041363"/>
            <a:ext cx="6483240" cy="365125"/>
          </a:xfrm>
          <a:prstGeom prst="rect">
            <a:avLst/>
          </a:prstGeom>
        </p:spPr>
        <p:txBody>
          <a:bodyPr vert="horz" lIns="91440" tIns="45720" rIns="91440" bIns="45720" rtlCol="0" anchor="b"/>
          <a:lstStyle>
            <a:lvl1pPr algn="l">
              <a:defRPr sz="675">
                <a:solidFill>
                  <a:schemeClr val="tx1"/>
                </a:solidFill>
              </a:defRPr>
            </a:lvl1pPr>
          </a:lstStyle>
          <a:p>
            <a:endParaRPr lang="en-US"/>
          </a:p>
        </p:txBody>
      </p:sp>
      <p:sp>
        <p:nvSpPr>
          <p:cNvPr id="4" name="Date Placeholder 3"/>
          <p:cNvSpPr>
            <a:spLocks noGrp="1"/>
          </p:cNvSpPr>
          <p:nvPr>
            <p:ph type="dt" sz="half" idx="2"/>
          </p:nvPr>
        </p:nvSpPr>
        <p:spPr>
          <a:xfrm>
            <a:off x="7000969" y="6041363"/>
            <a:ext cx="1007780" cy="365125"/>
          </a:xfrm>
          <a:prstGeom prst="rect">
            <a:avLst/>
          </a:prstGeom>
        </p:spPr>
        <p:txBody>
          <a:bodyPr vert="horz" lIns="91440" tIns="45720" rIns="91440" bIns="45720" rtlCol="0" anchor="b"/>
          <a:lstStyle>
            <a:lvl1pPr algn="r">
              <a:defRPr sz="675">
                <a:solidFill>
                  <a:schemeClr val="tx1"/>
                </a:solidFill>
              </a:defRPr>
            </a:lvl1pPr>
          </a:lstStyle>
          <a:p>
            <a:fld id="{76A44510-8092-4EB5-8E34-FAB86E585F10}" type="datetimeFigureOut">
              <a:rPr lang="en-US" smtClean="0"/>
              <a:pPr/>
              <a:t>9/1/2014</a:t>
            </a:fld>
            <a:endParaRPr lang="en-US"/>
          </a:p>
        </p:txBody>
      </p:sp>
      <p:sp>
        <p:nvSpPr>
          <p:cNvPr id="6" name="Slide Number Placeholder 5"/>
          <p:cNvSpPr>
            <a:spLocks noGrp="1"/>
          </p:cNvSpPr>
          <p:nvPr>
            <p:ph type="sldNum" sz="quarter" idx="4"/>
          </p:nvPr>
        </p:nvSpPr>
        <p:spPr>
          <a:xfrm>
            <a:off x="8008749" y="5915889"/>
            <a:ext cx="796616" cy="490599"/>
          </a:xfrm>
          <a:prstGeom prst="rect">
            <a:avLst/>
          </a:prstGeom>
        </p:spPr>
        <p:txBody>
          <a:bodyPr vert="horz" lIns="91440" tIns="45720" rIns="91440" bIns="10800" rtlCol="0" anchor="b"/>
          <a:lstStyle>
            <a:lvl1pPr algn="r">
              <a:defRPr sz="1500">
                <a:solidFill>
                  <a:schemeClr val="accent1"/>
                </a:solidFill>
              </a:defRPr>
            </a:lvl1pPr>
          </a:lstStyle>
          <a:p>
            <a:fld id="{24B75723-DE41-4602-B443-A784B8F6CD9C}" type="slidenum">
              <a:rPr lang="en-US" smtClean="0"/>
              <a:pPr/>
              <a:t>‹#›</a:t>
            </a:fld>
            <a:endParaRPr lang="en-US"/>
          </a:p>
        </p:txBody>
      </p:sp>
    </p:spTree>
    <p:extLst>
      <p:ext uri="{BB962C8B-B14F-4D97-AF65-F5344CB8AC3E}">
        <p14:creationId xmlns:p14="http://schemas.microsoft.com/office/powerpoint/2010/main" val="288776044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342900" rtl="0" eaLnBrk="1" latinLnBrk="0" hangingPunct="1">
        <a:spcBef>
          <a:spcPct val="0"/>
        </a:spcBef>
        <a:buNone/>
        <a:defRPr sz="3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ct val="20000"/>
        </a:spcBef>
        <a:spcAft>
          <a:spcPts val="450"/>
        </a:spcAft>
        <a:buClr>
          <a:schemeClr val="accent1"/>
        </a:buClr>
        <a:buFont typeface="Wingdings 2" charset="2"/>
        <a:buChar char=""/>
        <a:defRPr sz="1350" kern="1200">
          <a:solidFill>
            <a:schemeClr val="tx1"/>
          </a:solidFill>
          <a:latin typeface="+mn-lt"/>
          <a:ea typeface="+mn-ea"/>
          <a:cs typeface="+mn-cs"/>
        </a:defRPr>
      </a:lvl1pPr>
      <a:lvl2pPr marL="557213" indent="-214313" algn="l" defTabSz="342900" rtl="0" eaLnBrk="1" latinLnBrk="0" hangingPunct="1">
        <a:spcBef>
          <a:spcPct val="20000"/>
        </a:spcBef>
        <a:spcAft>
          <a:spcPts val="450"/>
        </a:spcAft>
        <a:buClr>
          <a:schemeClr val="accent1"/>
        </a:buClr>
        <a:buFont typeface="Wingdings 2" charset="2"/>
        <a:buChar char=""/>
        <a:defRPr sz="1200" kern="1200">
          <a:solidFill>
            <a:schemeClr val="tx1"/>
          </a:solidFill>
          <a:latin typeface="+mn-lt"/>
          <a:ea typeface="+mn-ea"/>
          <a:cs typeface="+mn-cs"/>
        </a:defRPr>
      </a:lvl2pPr>
      <a:lvl3pPr marL="857250" indent="-171450" algn="l" defTabSz="342900" rtl="0" eaLnBrk="1" latinLnBrk="0" hangingPunct="1">
        <a:spcBef>
          <a:spcPct val="20000"/>
        </a:spcBef>
        <a:spcAft>
          <a:spcPts val="450"/>
        </a:spcAft>
        <a:buClr>
          <a:schemeClr val="accent1"/>
        </a:buClr>
        <a:buFont typeface="Wingdings 2" charset="2"/>
        <a:buChar char=""/>
        <a:defRPr sz="1050" kern="1200">
          <a:solidFill>
            <a:schemeClr val="tx1"/>
          </a:solidFill>
          <a:latin typeface="+mn-lt"/>
          <a:ea typeface="+mn-ea"/>
          <a:cs typeface="+mn-cs"/>
        </a:defRPr>
      </a:lvl3pPr>
      <a:lvl4pPr marL="12001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4pPr>
      <a:lvl5pPr marL="154305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5pPr>
      <a:lvl6pPr marL="18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6pPr>
      <a:lvl7pPr marL="21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7pPr>
      <a:lvl8pPr marL="24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8pPr>
      <a:lvl9pPr marL="2700000" indent="-171450" algn="l" defTabSz="342900" rtl="0" eaLnBrk="1" latinLnBrk="0" hangingPunct="1">
        <a:spcBef>
          <a:spcPct val="20000"/>
        </a:spcBef>
        <a:spcAft>
          <a:spcPts val="450"/>
        </a:spcAft>
        <a:buClr>
          <a:schemeClr val="accent1"/>
        </a:buClr>
        <a:buFont typeface="Wingdings 2" charset="2"/>
        <a:buChar char=""/>
        <a:defRPr sz="9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28850"/>
          </a:xfrm>
        </p:spPr>
        <p:txBody>
          <a:bodyPr>
            <a:noAutofit/>
          </a:bodyPr>
          <a:lstStyle/>
          <a:p>
            <a:r>
              <a:rPr lang="en-US" sz="8800" dirty="0" smtClean="0">
                <a:solidFill>
                  <a:schemeClr val="tx1"/>
                </a:solidFill>
              </a:rPr>
              <a:t>THE TRIDUUM</a:t>
            </a:r>
            <a:endParaRPr lang="en-US" sz="8800" dirty="0">
              <a:solidFill>
                <a:schemeClr val="tx1"/>
              </a:solidFill>
            </a:endParaRPr>
          </a:p>
        </p:txBody>
      </p:sp>
      <p:sp>
        <p:nvSpPr>
          <p:cNvPr id="3" name="Subtitle 2"/>
          <p:cNvSpPr>
            <a:spLocks noGrp="1"/>
          </p:cNvSpPr>
          <p:nvPr>
            <p:ph type="subTitle" idx="1"/>
          </p:nvPr>
        </p:nvSpPr>
        <p:spPr/>
        <p:txBody>
          <a:bodyPr>
            <a:normAutofit/>
          </a:bodyPr>
          <a:lstStyle/>
          <a:p>
            <a:pPr algn="ctr"/>
            <a:r>
              <a:rPr lang="en-US" sz="2000" dirty="0" smtClean="0"/>
              <a:t>The Annual Retreat of the Church into the Paschal Mystery</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JOY OF THE RESURRECTION CANNOT BE CONFINED TO A SINGLE DAY</a:t>
            </a:r>
            <a:endParaRPr lang="en-US" dirty="0"/>
          </a:p>
        </p:txBody>
      </p:sp>
      <p:sp>
        <p:nvSpPr>
          <p:cNvPr id="4" name="Content Placeholder 3"/>
          <p:cNvSpPr>
            <a:spLocks noGrp="1"/>
          </p:cNvSpPr>
          <p:nvPr>
            <p:ph idx="1"/>
          </p:nvPr>
        </p:nvSpPr>
        <p:spPr/>
        <p:txBody>
          <a:bodyPr>
            <a:normAutofit/>
          </a:bodyPr>
          <a:lstStyle/>
          <a:p>
            <a:r>
              <a:rPr lang="en-US" sz="2400" dirty="0" smtClean="0"/>
              <a:t>These three days lead us to an empty tomb and an octave, eight days, of celebrating the resurrection.</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3600" dirty="0" smtClean="0">
                <a:solidFill>
                  <a:schemeClr val="tx1"/>
                </a:solidFill>
              </a:rPr>
              <a:t>The Catechism of the Catholic Church instructs us:</a:t>
            </a:r>
            <a:endParaRPr lang="en-US" sz="3600" dirty="0">
              <a:solidFill>
                <a:schemeClr val="tx1"/>
              </a:solidFill>
            </a:endParaRPr>
          </a:p>
        </p:txBody>
      </p:sp>
      <p:sp>
        <p:nvSpPr>
          <p:cNvPr id="5" name="Subtitle 4"/>
          <p:cNvSpPr>
            <a:spLocks noGrp="1"/>
          </p:cNvSpPr>
          <p:nvPr>
            <p:ph idx="1"/>
          </p:nvPr>
        </p:nvSpPr>
        <p:spPr/>
        <p:txBody>
          <a:bodyPr>
            <a:normAutofit/>
          </a:bodyPr>
          <a:lstStyle/>
          <a:p>
            <a:r>
              <a:rPr lang="en-US" sz="2400" dirty="0" smtClean="0"/>
              <a:t>“Beginning with the </a:t>
            </a:r>
            <a:r>
              <a:rPr lang="en-US" sz="2400" dirty="0"/>
              <a:t>E</a:t>
            </a:r>
            <a:r>
              <a:rPr lang="en-US" sz="2400" dirty="0" smtClean="0"/>
              <a:t>aster </a:t>
            </a:r>
            <a:r>
              <a:rPr lang="en-US" sz="2400" dirty="0"/>
              <a:t>T</a:t>
            </a:r>
            <a:r>
              <a:rPr lang="en-US" sz="2400" dirty="0" smtClean="0"/>
              <a:t>riduum as its source of light, the new age of the Resurrection fills the whole liturgical year with its brilliance. Gradually on either side of this source, the year is transfigured by the liturgy.  It really is the “year of the Lord’s favor.”</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a:bodyPr>
          <a:lstStyle/>
          <a:p>
            <a:r>
              <a:rPr lang="en-US" sz="2400" dirty="0" smtClean="0"/>
              <a:t>“Therefore </a:t>
            </a:r>
            <a:r>
              <a:rPr lang="en-US" sz="2400" dirty="0"/>
              <a:t>E</a:t>
            </a:r>
            <a:r>
              <a:rPr lang="en-US" sz="2400" dirty="0" smtClean="0"/>
              <a:t>aster is not simply one feast among others, but the “feast of feasts,” the “solemnity of solemnities,” just as the </a:t>
            </a:r>
            <a:r>
              <a:rPr lang="en-US" sz="2400" dirty="0"/>
              <a:t>E</a:t>
            </a:r>
            <a:r>
              <a:rPr lang="en-US" sz="2400" dirty="0" smtClean="0"/>
              <a:t>ucharist is the “Sacrament of Sacraments.”</a:t>
            </a:r>
            <a:r>
              <a:rPr lang="en-US" sz="2400" dirty="0" smtClean="0">
                <a:solidFill>
                  <a:srgbClr val="7030A0"/>
                </a:solidFill>
              </a:rPr>
              <a:t>”</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MYSTERY OF TIME ENCAPSULATED IN THE LITURGICAL CELEBRATION</a:t>
            </a:r>
            <a:endParaRPr lang="en-US" dirty="0"/>
          </a:p>
        </p:txBody>
      </p:sp>
      <p:sp>
        <p:nvSpPr>
          <p:cNvPr id="4" name="Content Placeholder 3"/>
          <p:cNvSpPr>
            <a:spLocks noGrp="1"/>
          </p:cNvSpPr>
          <p:nvPr>
            <p:ph idx="1"/>
          </p:nvPr>
        </p:nvSpPr>
        <p:spPr/>
        <p:txBody>
          <a:bodyPr>
            <a:normAutofit/>
          </a:bodyPr>
          <a:lstStyle/>
          <a:p>
            <a:r>
              <a:rPr lang="en-US" sz="2400" dirty="0" smtClean="0"/>
              <a:t>Christians understand time in a different way from other people because of the liturgical year.</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smtClean="0"/>
              <a:t>THE MYSTERY OF TEMPORALITY</a:t>
            </a:r>
            <a:endParaRPr lang="en-US" sz="4000" dirty="0"/>
          </a:p>
        </p:txBody>
      </p:sp>
      <p:sp>
        <p:nvSpPr>
          <p:cNvPr id="4" name="Content Placeholder 3"/>
          <p:cNvSpPr>
            <a:spLocks noGrp="1"/>
          </p:cNvSpPr>
          <p:nvPr>
            <p:ph idx="1"/>
          </p:nvPr>
        </p:nvSpPr>
        <p:spPr/>
        <p:txBody>
          <a:bodyPr>
            <a:normAutofit/>
          </a:bodyPr>
          <a:lstStyle/>
          <a:p>
            <a:r>
              <a:rPr lang="en-US" sz="2400" dirty="0" smtClean="0"/>
              <a:t>Without thinking about it, from early childhood, we gradually learn to see time itself, past, present and future, in a new way.</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pPr lvl="1"/>
            <a:r>
              <a:rPr lang="en-US" sz="2300" dirty="0"/>
              <a:t>It is said that the Easter Triduum is so full of moments that can touch our inner being and move our soul that we would not be able to experience them more than once a year.</a:t>
            </a:r>
            <a:endParaRPr lang="en-US" sz="225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sz="2800" dirty="0" smtClean="0"/>
              <a:t>In Christ, time takes on a sacramental dimension.  The liturgical year bears this sacramental quality of memorial, actuation and prophecy.</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WE ARE TEMPORALLY A PILGRIM PEOPLE</a:t>
            </a:r>
            <a:endParaRPr lang="en-US" sz="3200" dirty="0"/>
          </a:p>
        </p:txBody>
      </p:sp>
      <p:sp>
        <p:nvSpPr>
          <p:cNvPr id="3" name="Content Placeholder 2"/>
          <p:cNvSpPr>
            <a:spLocks noGrp="1"/>
          </p:cNvSpPr>
          <p:nvPr>
            <p:ph idx="1"/>
          </p:nvPr>
        </p:nvSpPr>
        <p:spPr/>
        <p:txBody>
          <a:bodyPr>
            <a:normAutofit/>
          </a:bodyPr>
          <a:lstStyle/>
          <a:p>
            <a:r>
              <a:rPr lang="en-US" sz="2400" dirty="0" smtClean="0"/>
              <a:t>Time on earth then becomes our pilgrimage through and beyond death toward the future kingdom.</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WE FOLLOW A SCHEDULE THAT IS NOT OUR OWN</a:t>
            </a:r>
            <a:endParaRPr lang="en-US" dirty="0"/>
          </a:p>
        </p:txBody>
      </p:sp>
      <p:sp>
        <p:nvSpPr>
          <p:cNvPr id="4" name="Content Placeholder 3"/>
          <p:cNvSpPr>
            <a:spLocks noGrp="1"/>
          </p:cNvSpPr>
          <p:nvPr>
            <p:ph idx="1"/>
          </p:nvPr>
        </p:nvSpPr>
        <p:spPr/>
        <p:txBody>
          <a:bodyPr>
            <a:normAutofit/>
          </a:bodyPr>
          <a:lstStyle/>
          <a:p>
            <a:r>
              <a:rPr lang="en-US" sz="2400" dirty="0" smtClean="0"/>
              <a:t>The liturgical year thus suggests the sovereignty of the grace of </a:t>
            </a:r>
            <a:r>
              <a:rPr lang="en-US" sz="2400" dirty="0"/>
              <a:t>C</a:t>
            </a:r>
            <a:r>
              <a:rPr lang="en-US" sz="2400" dirty="0" smtClean="0"/>
              <a:t>hrist.</a:t>
            </a:r>
          </a:p>
          <a:p>
            <a:r>
              <a:rPr lang="en-US" sz="2400" dirty="0" smtClean="0"/>
              <a:t>The sacred cycle is beyond our control.  It will run its course whether we like it or not.</a:t>
            </a:r>
          </a:p>
          <a:p>
            <a:r>
              <a:rPr lang="en-US" sz="2400" dirty="0" smtClean="0"/>
              <a:t>As the blessing of the paschal candle recalls: “all time belongs to him and all the ages.”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sz="2400" dirty="0" smtClean="0"/>
              <a:t>The Lord gives us time as a gift and intends it to become a matter of choice and a path to holiness in this life and in life eternal.</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THE CENTRALITY OF THE PASCHAL MYSTERY</a:t>
            </a:r>
            <a:endParaRPr lang="en-US" sz="1200" dirty="0"/>
          </a:p>
        </p:txBody>
      </p:sp>
      <p:sp>
        <p:nvSpPr>
          <p:cNvPr id="9" name="Content Placeholder 8"/>
          <p:cNvSpPr>
            <a:spLocks noGrp="1"/>
          </p:cNvSpPr>
          <p:nvPr>
            <p:ph idx="1"/>
          </p:nvPr>
        </p:nvSpPr>
        <p:spPr/>
        <p:txBody>
          <a:bodyPr>
            <a:normAutofit/>
          </a:bodyPr>
          <a:lstStyle/>
          <a:p>
            <a:r>
              <a:rPr lang="en-US" sz="2400" dirty="0" smtClean="0"/>
              <a:t>General norms for the liturgical year and the calendar #18:  “</a:t>
            </a:r>
            <a:r>
              <a:rPr lang="en-US" sz="2400" dirty="0"/>
              <a:t>C</a:t>
            </a:r>
            <a:r>
              <a:rPr lang="en-US" sz="2400" dirty="0" smtClean="0"/>
              <a:t>hrist redeemed us all and gave perfect glory to God principally through his paschal mystery: dying he destroyed our death and rising he restored our life, therefore the </a:t>
            </a:r>
            <a:r>
              <a:rPr lang="en-US" sz="2400" dirty="0"/>
              <a:t>E</a:t>
            </a:r>
            <a:r>
              <a:rPr lang="en-US" sz="2400" dirty="0" smtClean="0"/>
              <a:t>aster passion and resurrection of </a:t>
            </a:r>
            <a:r>
              <a:rPr lang="en-US" sz="2400" dirty="0"/>
              <a:t>C</a:t>
            </a:r>
            <a:r>
              <a:rPr lang="en-US" sz="2400" dirty="0" smtClean="0"/>
              <a:t>hrist is the culmination of the entire liturgical year.”</a:t>
            </a:r>
            <a:br>
              <a:rPr lang="en-US" sz="2400" dirty="0" smtClean="0"/>
            </a:br>
            <a:endParaRPr lang="en-US" sz="2400" dirty="0"/>
          </a:p>
        </p:txBody>
      </p:sp>
    </p:spTree>
    <p:extLst>
      <p:ext uri="{BB962C8B-B14F-4D97-AF65-F5344CB8AC3E}">
        <p14:creationId xmlns:p14="http://schemas.microsoft.com/office/powerpoint/2010/main" val="1204990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sz="2400" dirty="0" smtClean="0"/>
              <a:t>Time is the road along which this loving plan of redemption and recreation proceeds.  At the very center of our liturgical calendar is the great three days we celebrate, Holy </a:t>
            </a:r>
            <a:r>
              <a:rPr lang="en-US" sz="2400" dirty="0"/>
              <a:t>T</a:t>
            </a:r>
            <a:r>
              <a:rPr lang="en-US" sz="2400" dirty="0" smtClean="0"/>
              <a:t>hursday, Good </a:t>
            </a:r>
            <a:r>
              <a:rPr lang="en-US" sz="2400" dirty="0"/>
              <a:t>F</a:t>
            </a:r>
            <a:r>
              <a:rPr lang="en-US" sz="2400" dirty="0" smtClean="0"/>
              <a:t>riday and the Resurrection of the Lord, the Sacred </a:t>
            </a:r>
            <a:r>
              <a:rPr lang="en-US" sz="2400" dirty="0"/>
              <a:t>T</a:t>
            </a:r>
            <a:r>
              <a:rPr lang="en-US" sz="2400" dirty="0" smtClean="0"/>
              <a:t>riduum.</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6258" y="457200"/>
            <a:ext cx="7928999" cy="970450"/>
          </a:xfrm>
        </p:spPr>
        <p:txBody>
          <a:bodyPr/>
          <a:lstStyle/>
          <a:p>
            <a:pPr algn="ctr"/>
            <a:r>
              <a:rPr lang="en-US" dirty="0" smtClean="0"/>
              <a:t>ACCORDING TO OUR LITURGICAL DOCUMENTS</a:t>
            </a:r>
            <a:endParaRPr lang="en-US" dirty="0"/>
          </a:p>
        </p:txBody>
      </p:sp>
      <p:sp>
        <p:nvSpPr>
          <p:cNvPr id="4" name="Content Placeholder 3"/>
          <p:cNvSpPr>
            <a:spLocks noGrp="1"/>
          </p:cNvSpPr>
          <p:nvPr>
            <p:ph idx="1"/>
          </p:nvPr>
        </p:nvSpPr>
        <p:spPr/>
        <p:txBody>
          <a:bodyPr>
            <a:normAutofit/>
          </a:bodyPr>
          <a:lstStyle/>
          <a:p>
            <a:r>
              <a:rPr lang="en-US" sz="2400" dirty="0" smtClean="0"/>
              <a:t>Roman Missal: the </a:t>
            </a:r>
            <a:r>
              <a:rPr lang="en-US" sz="2400" dirty="0"/>
              <a:t>E</a:t>
            </a:r>
            <a:r>
              <a:rPr lang="en-US" sz="2400" dirty="0" smtClean="0"/>
              <a:t>aster </a:t>
            </a:r>
            <a:r>
              <a:rPr lang="en-US" sz="2400" dirty="0"/>
              <a:t>T</a:t>
            </a:r>
            <a:r>
              <a:rPr lang="en-US" sz="2400" dirty="0" smtClean="0"/>
              <a:t>riduum of the passion and resurrection of </a:t>
            </a:r>
            <a:r>
              <a:rPr lang="en-US" sz="2400" dirty="0"/>
              <a:t>C</a:t>
            </a:r>
            <a:r>
              <a:rPr lang="en-US" sz="2400" dirty="0" smtClean="0"/>
              <a:t>hrist is the culmination of the entire liturgical year.  In this festival, </a:t>
            </a:r>
            <a:r>
              <a:rPr lang="en-US" sz="2400" dirty="0"/>
              <a:t>C</a:t>
            </a:r>
            <a:r>
              <a:rPr lang="en-US" sz="2400" dirty="0" smtClean="0"/>
              <a:t>hrist’s saving work is commemorated with the utmost solemnity.  Through the liturgy of the Triduum, the church is intimately united with </a:t>
            </a:r>
            <a:r>
              <a:rPr lang="en-US" sz="2400" dirty="0"/>
              <a:t>C</a:t>
            </a:r>
            <a:r>
              <a:rPr lang="en-US" sz="2400" dirty="0" smtClean="0"/>
              <a:t>hrist and shares in his passage from death to life.</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smtClean="0"/>
              <a:t>ANAMNESIS</a:t>
            </a:r>
            <a:endParaRPr lang="en-US" sz="4000" dirty="0"/>
          </a:p>
        </p:txBody>
      </p:sp>
      <p:sp>
        <p:nvSpPr>
          <p:cNvPr id="4" name="Content Placeholder 3"/>
          <p:cNvSpPr>
            <a:spLocks noGrp="1"/>
          </p:cNvSpPr>
          <p:nvPr>
            <p:ph idx="1"/>
          </p:nvPr>
        </p:nvSpPr>
        <p:spPr/>
        <p:txBody>
          <a:bodyPr>
            <a:noAutofit/>
          </a:bodyPr>
          <a:lstStyle/>
          <a:p>
            <a:r>
              <a:rPr lang="en-US" sz="2000" dirty="0" smtClean="0"/>
              <a:t>Roman Missal: </a:t>
            </a:r>
            <a:r>
              <a:rPr lang="en-US" sz="2000" dirty="0"/>
              <a:t>C</a:t>
            </a:r>
            <a:r>
              <a:rPr lang="en-US" sz="2000" dirty="0" smtClean="0"/>
              <a:t>hristian remembering is more than retracing the Lord’s steps during his last days in </a:t>
            </a:r>
            <a:r>
              <a:rPr lang="en-US" sz="2000" dirty="0"/>
              <a:t>J</a:t>
            </a:r>
            <a:r>
              <a:rPr lang="en-US" sz="2000" dirty="0" smtClean="0"/>
              <a:t>erusalem.  At the Holy </a:t>
            </a:r>
            <a:r>
              <a:rPr lang="en-US" sz="2000" dirty="0"/>
              <a:t>T</a:t>
            </a:r>
            <a:r>
              <a:rPr lang="en-US" sz="2000" dirty="0" smtClean="0"/>
              <a:t>hursday </a:t>
            </a:r>
            <a:r>
              <a:rPr lang="en-US" sz="2000" dirty="0"/>
              <a:t>E</a:t>
            </a:r>
            <a:r>
              <a:rPr lang="en-US" sz="2000" dirty="0" smtClean="0"/>
              <a:t>ucharist, the church is already drawn into the whole event of </a:t>
            </a:r>
            <a:r>
              <a:rPr lang="en-US" sz="2000" dirty="0"/>
              <a:t>J</a:t>
            </a:r>
            <a:r>
              <a:rPr lang="en-US" sz="2000" dirty="0" smtClean="0"/>
              <a:t>esus’ death and resurrection.  The Good </a:t>
            </a:r>
            <a:r>
              <a:rPr lang="en-US" sz="2000" dirty="0"/>
              <a:t>F</a:t>
            </a:r>
            <a:r>
              <a:rPr lang="en-US" sz="2000" dirty="0" smtClean="0"/>
              <a:t>riday celebration of the Lord’s </a:t>
            </a:r>
            <a:r>
              <a:rPr lang="en-US" sz="2000" dirty="0"/>
              <a:t>P</a:t>
            </a:r>
            <a:r>
              <a:rPr lang="en-US" sz="2000" dirty="0" smtClean="0"/>
              <a:t>assion is austere but never sad, for the risen Lord already reigns triumphant.  On Holy </a:t>
            </a:r>
            <a:r>
              <a:rPr lang="en-US" sz="2000" dirty="0"/>
              <a:t>S</a:t>
            </a:r>
            <a:r>
              <a:rPr lang="en-US" sz="2000" dirty="0" smtClean="0"/>
              <a:t>aturday the Church waits for the celebration of </a:t>
            </a:r>
            <a:r>
              <a:rPr lang="en-US" sz="2000" dirty="0"/>
              <a:t>C</a:t>
            </a:r>
            <a:r>
              <a:rPr lang="en-US" sz="2000" dirty="0" smtClean="0"/>
              <a:t>hrist’s resurrection and its own at the </a:t>
            </a:r>
            <a:r>
              <a:rPr lang="en-US" sz="2000" dirty="0"/>
              <a:t>E</a:t>
            </a:r>
            <a:r>
              <a:rPr lang="en-US" sz="2000" dirty="0" smtClean="0"/>
              <a:t>aster </a:t>
            </a:r>
            <a:r>
              <a:rPr lang="en-US" sz="2000" dirty="0"/>
              <a:t>V</a:t>
            </a:r>
            <a:r>
              <a:rPr lang="en-US" sz="2000" dirty="0" smtClean="0"/>
              <a:t>igil, when the spirit hovers over the waters of the font and the community of faith drinks deeply again of the mystery of </a:t>
            </a:r>
            <a:r>
              <a:rPr lang="en-US" sz="2000" dirty="0"/>
              <a:t>J</a:t>
            </a:r>
            <a:r>
              <a:rPr lang="en-US" sz="2000" dirty="0" smtClean="0"/>
              <a:t>esus’ passage from death to life.</a:t>
            </a: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4000" dirty="0" smtClean="0"/>
              <a:t>THE CHRISTIAN PASSOVER</a:t>
            </a:r>
            <a:endParaRPr lang="en-US" sz="4000" dirty="0"/>
          </a:p>
        </p:txBody>
      </p:sp>
      <p:sp>
        <p:nvSpPr>
          <p:cNvPr id="4" name="Content Placeholder 3"/>
          <p:cNvSpPr>
            <a:spLocks noGrp="1"/>
          </p:cNvSpPr>
          <p:nvPr>
            <p:ph idx="1"/>
          </p:nvPr>
        </p:nvSpPr>
        <p:spPr/>
        <p:txBody>
          <a:bodyPr>
            <a:noAutofit/>
          </a:bodyPr>
          <a:lstStyle/>
          <a:p>
            <a:r>
              <a:rPr lang="en-US" sz="2000" dirty="0" smtClean="0"/>
              <a:t>Peter </a:t>
            </a:r>
            <a:r>
              <a:rPr lang="en-US" sz="2000" dirty="0" err="1"/>
              <a:t>M</a:t>
            </a:r>
            <a:r>
              <a:rPr lang="en-US" sz="2000" dirty="0" err="1" smtClean="0"/>
              <a:t>azar</a:t>
            </a:r>
            <a:r>
              <a:rPr lang="en-US" sz="2000" dirty="0" smtClean="0"/>
              <a:t>:  Once the sun sets on Holy </a:t>
            </a:r>
            <a:r>
              <a:rPr lang="en-US" sz="2000" dirty="0"/>
              <a:t>T</a:t>
            </a:r>
            <a:r>
              <a:rPr lang="en-US" sz="2000" dirty="0" smtClean="0"/>
              <a:t>hursday the entire church is swept into its </a:t>
            </a:r>
            <a:r>
              <a:rPr lang="en-US" sz="2000" dirty="0"/>
              <a:t>P</a:t>
            </a:r>
            <a:r>
              <a:rPr lang="en-US" sz="2000" dirty="0" smtClean="0"/>
              <a:t>assover.  Time stops:  as wondrously strange as this may seem, we enter eternity.</a:t>
            </a:r>
            <a:br>
              <a:rPr lang="en-US" sz="2000" dirty="0" smtClean="0"/>
            </a:br>
            <a:r>
              <a:rPr lang="en-US" sz="2000" dirty="0" smtClean="0"/>
              <a:t>The </a:t>
            </a:r>
            <a:r>
              <a:rPr lang="en-US" sz="2000" dirty="0"/>
              <a:t>C</a:t>
            </a:r>
            <a:r>
              <a:rPr lang="en-US" sz="2000" dirty="0" smtClean="0"/>
              <a:t>hristian </a:t>
            </a:r>
            <a:r>
              <a:rPr lang="en-US" sz="2000" dirty="0"/>
              <a:t>P</a:t>
            </a:r>
            <a:r>
              <a:rPr lang="en-US" sz="2000" dirty="0" smtClean="0"/>
              <a:t>assover will not be understood apart from keeping watch, waiting, anticipating.  The Paschal </a:t>
            </a:r>
            <a:r>
              <a:rPr lang="en-US" sz="2000" dirty="0"/>
              <a:t>T</a:t>
            </a:r>
            <a:r>
              <a:rPr lang="en-US" sz="2000" dirty="0" smtClean="0"/>
              <a:t>riduum requires of us a liturgical piety that prods us to put everything else aside—even time itself—in the presence of the awesome mystery.</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THREE DAYS BEGINS WITH A SOLEMN PROCESSION</a:t>
            </a:r>
            <a:endParaRPr lang="en-US" dirty="0"/>
          </a:p>
        </p:txBody>
      </p:sp>
      <p:sp>
        <p:nvSpPr>
          <p:cNvPr id="4" name="Content Placeholder 3"/>
          <p:cNvSpPr>
            <a:spLocks noGrp="1"/>
          </p:cNvSpPr>
          <p:nvPr>
            <p:ph idx="1"/>
          </p:nvPr>
        </p:nvSpPr>
        <p:spPr/>
        <p:txBody>
          <a:bodyPr>
            <a:normAutofit/>
          </a:bodyPr>
          <a:lstStyle/>
          <a:p>
            <a:r>
              <a:rPr lang="en-US" sz="2400" dirty="0" smtClean="0"/>
              <a:t>Holy Thursday:  Because the procession of Holy </a:t>
            </a:r>
            <a:r>
              <a:rPr lang="en-US" sz="2400" dirty="0"/>
              <a:t>T</a:t>
            </a:r>
            <a:r>
              <a:rPr lang="en-US" sz="2400" dirty="0" smtClean="0"/>
              <a:t>hursday is a procession for a three day celebration, it is larger than usual.</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ELEMENTS UNIQUE TO HOLY THURSDAY</a:t>
            </a:r>
            <a:endParaRPr lang="en-US" dirty="0"/>
          </a:p>
        </p:txBody>
      </p:sp>
      <p:sp>
        <p:nvSpPr>
          <p:cNvPr id="3" name="Content Placeholder 2"/>
          <p:cNvSpPr>
            <a:spLocks noGrp="1"/>
          </p:cNvSpPr>
          <p:nvPr>
            <p:ph idx="1"/>
          </p:nvPr>
        </p:nvSpPr>
        <p:spPr/>
        <p:txBody>
          <a:bodyPr>
            <a:normAutofit/>
          </a:bodyPr>
          <a:lstStyle/>
          <a:p>
            <a:r>
              <a:rPr lang="en-US" sz="2400" dirty="0" smtClean="0"/>
              <a:t>Presentation of the Oils</a:t>
            </a:r>
          </a:p>
          <a:p>
            <a:r>
              <a:rPr lang="en-US" sz="2400" dirty="0" smtClean="0"/>
              <a:t>Foot washing participants?</a:t>
            </a:r>
          </a:p>
          <a:p>
            <a:r>
              <a:rPr lang="en-US" sz="2400" dirty="0" smtClean="0"/>
              <a:t>Dismissal after the foot washing</a:t>
            </a:r>
          </a:p>
          <a:p>
            <a:r>
              <a:rPr lang="en-US" sz="2400" dirty="0" smtClean="0"/>
              <a:t>Return for prayer before the Blessed Sacrament</a:t>
            </a:r>
            <a:endParaRPr lang="en-US" sz="2400" dirty="0"/>
          </a:p>
        </p:txBody>
      </p:sp>
    </p:spTree>
    <p:extLst>
      <p:ext uri="{BB962C8B-B14F-4D97-AF65-F5344CB8AC3E}">
        <p14:creationId xmlns:p14="http://schemas.microsoft.com/office/powerpoint/2010/main" val="1903690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TRANSITION FROM HOLY THURSDAY TO GOOD FRIDAY</a:t>
            </a:r>
            <a:endParaRPr lang="en-US" dirty="0"/>
          </a:p>
        </p:txBody>
      </p:sp>
      <p:sp>
        <p:nvSpPr>
          <p:cNvPr id="4" name="Content Placeholder 3"/>
          <p:cNvSpPr>
            <a:spLocks noGrp="1"/>
          </p:cNvSpPr>
          <p:nvPr>
            <p:ph idx="1"/>
          </p:nvPr>
        </p:nvSpPr>
        <p:spPr/>
        <p:txBody>
          <a:bodyPr>
            <a:normAutofit/>
          </a:bodyPr>
          <a:lstStyle/>
          <a:p>
            <a:r>
              <a:rPr lang="en-US" sz="2400" dirty="0" smtClean="0"/>
              <a:t>1. MISSION</a:t>
            </a:r>
            <a:br>
              <a:rPr lang="en-US" sz="2400" dirty="0" smtClean="0"/>
            </a:br>
            <a:r>
              <a:rPr lang="en-US" sz="2400" dirty="0" smtClean="0"/>
              <a:t>2. SERVICE</a:t>
            </a:r>
            <a:br>
              <a:rPr lang="en-US" sz="2400" dirty="0" smtClean="0"/>
            </a:br>
            <a:r>
              <a:rPr lang="en-US" sz="2400" dirty="0" smtClean="0"/>
              <a:t>3. SACRIFICE</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600" dirty="0" smtClean="0"/>
              <a:t>THE GOOD FRIDAY FAST</a:t>
            </a:r>
            <a:endParaRPr lang="en-US" sz="3600" dirty="0"/>
          </a:p>
        </p:txBody>
      </p:sp>
      <p:sp>
        <p:nvSpPr>
          <p:cNvPr id="4" name="Content Placeholder 3"/>
          <p:cNvSpPr>
            <a:spLocks noGrp="1"/>
          </p:cNvSpPr>
          <p:nvPr>
            <p:ph idx="1"/>
          </p:nvPr>
        </p:nvSpPr>
        <p:spPr/>
        <p:txBody>
          <a:bodyPr>
            <a:normAutofit/>
          </a:bodyPr>
          <a:lstStyle/>
          <a:p>
            <a:r>
              <a:rPr lang="en-US" sz="2400" dirty="0" smtClean="0"/>
              <a:t>Something that has always set Good </a:t>
            </a:r>
            <a:r>
              <a:rPr lang="en-US" sz="2400" dirty="0"/>
              <a:t>F</a:t>
            </a:r>
            <a:r>
              <a:rPr lang="en-US" sz="2400" dirty="0" smtClean="0"/>
              <a:t>riday apart is that it is a day of fast and abstinence.  Because we are asked to fast on Good </a:t>
            </a:r>
            <a:r>
              <a:rPr lang="en-US" sz="2400" dirty="0"/>
              <a:t>F</a:t>
            </a:r>
            <a:r>
              <a:rPr lang="en-US" sz="2400" dirty="0" smtClean="0"/>
              <a:t>riday, we often think of this day as part of Lent.  It is not.  The fast of Good </a:t>
            </a:r>
            <a:r>
              <a:rPr lang="en-US" sz="2400" dirty="0"/>
              <a:t>F</a:t>
            </a:r>
            <a:r>
              <a:rPr lang="en-US" sz="2400" dirty="0" smtClean="0"/>
              <a:t>riday is not the </a:t>
            </a:r>
            <a:r>
              <a:rPr lang="en-US" sz="2400" dirty="0" err="1" smtClean="0"/>
              <a:t>the</a:t>
            </a:r>
            <a:r>
              <a:rPr lang="en-US" sz="2400" dirty="0" smtClean="0"/>
              <a:t> </a:t>
            </a:r>
            <a:r>
              <a:rPr lang="en-US" sz="2400" dirty="0"/>
              <a:t>L</a:t>
            </a:r>
            <a:r>
              <a:rPr lang="en-US" sz="2400" dirty="0" smtClean="0"/>
              <a:t>enten fast of discipline and repentance.  It is the excited, nervous fasting of anticipation.</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(ROLE) OF THE ELECT ON GOOD FRIDAY</a:t>
            </a:r>
            <a:endParaRPr lang="en-US" dirty="0"/>
          </a:p>
        </p:txBody>
      </p:sp>
      <p:sp>
        <p:nvSpPr>
          <p:cNvPr id="3" name="Content Placeholder 2"/>
          <p:cNvSpPr>
            <a:spLocks noGrp="1"/>
          </p:cNvSpPr>
          <p:nvPr>
            <p:ph idx="1"/>
          </p:nvPr>
        </p:nvSpPr>
        <p:spPr/>
        <p:txBody>
          <a:bodyPr>
            <a:normAutofit/>
          </a:bodyPr>
          <a:lstStyle/>
          <a:p>
            <a:r>
              <a:rPr lang="en-US" sz="2400" dirty="0" smtClean="0"/>
              <a:t>No actual participation.</a:t>
            </a:r>
          </a:p>
          <a:p>
            <a:r>
              <a:rPr lang="en-US" sz="2400" dirty="0" smtClean="0"/>
              <a:t>Quiet observance.</a:t>
            </a:r>
          </a:p>
          <a:p>
            <a:r>
              <a:rPr lang="en-US" sz="2400" dirty="0" smtClean="0"/>
              <a:t>Perhaps a brief sharing with individual sponsor, perhaps only quiet reflection.</a:t>
            </a:r>
            <a:endParaRPr lang="en-US" sz="2400" dirty="0"/>
          </a:p>
        </p:txBody>
      </p:sp>
    </p:spTree>
    <p:extLst>
      <p:ext uri="{BB962C8B-B14F-4D97-AF65-F5344CB8AC3E}">
        <p14:creationId xmlns:p14="http://schemas.microsoft.com/office/powerpoint/2010/main" val="7024912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EASTER VIGIL – A TRULY UNIQUE AND PROFOUNDLY HISTORICAL CELEBRATION</a:t>
            </a:r>
            <a:endParaRPr lang="en-US" dirty="0"/>
          </a:p>
        </p:txBody>
      </p:sp>
      <p:sp>
        <p:nvSpPr>
          <p:cNvPr id="3" name="Content Placeholder 2"/>
          <p:cNvSpPr>
            <a:spLocks noGrp="1"/>
          </p:cNvSpPr>
          <p:nvPr>
            <p:ph idx="1"/>
          </p:nvPr>
        </p:nvSpPr>
        <p:spPr/>
        <p:txBody>
          <a:bodyPr>
            <a:normAutofit/>
          </a:bodyPr>
          <a:lstStyle/>
          <a:p>
            <a:r>
              <a:rPr lang="en-US" sz="2000" dirty="0" smtClean="0"/>
              <a:t>There are things that we do at the </a:t>
            </a:r>
            <a:r>
              <a:rPr lang="en-US" sz="2000" dirty="0"/>
              <a:t>E</a:t>
            </a:r>
            <a:r>
              <a:rPr lang="en-US" sz="2000" dirty="0" smtClean="0"/>
              <a:t>aster </a:t>
            </a:r>
            <a:r>
              <a:rPr lang="en-US" sz="2000" dirty="0"/>
              <a:t>V</a:t>
            </a:r>
            <a:r>
              <a:rPr lang="en-US" sz="2000" dirty="0" smtClean="0"/>
              <a:t>igil that we do at no other Mass during the year.</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solidFill>
                  <a:schemeClr val="tx1"/>
                </a:solidFill>
              </a:rPr>
              <a:t>THE ORIGIN OF THE WORD “TRIDUUM”</a:t>
            </a:r>
            <a:endParaRPr lang="en-US" sz="3600" dirty="0">
              <a:solidFill>
                <a:schemeClr val="tx1"/>
              </a:solidFill>
            </a:endParaRPr>
          </a:p>
        </p:txBody>
      </p:sp>
      <p:sp>
        <p:nvSpPr>
          <p:cNvPr id="3" name="Content Placeholder 2"/>
          <p:cNvSpPr>
            <a:spLocks noGrp="1"/>
          </p:cNvSpPr>
          <p:nvPr>
            <p:ph idx="1"/>
          </p:nvPr>
        </p:nvSpPr>
        <p:spPr/>
        <p:txBody>
          <a:bodyPr>
            <a:normAutofit/>
          </a:bodyPr>
          <a:lstStyle/>
          <a:p>
            <a:r>
              <a:rPr lang="en-US" sz="2400" dirty="0" smtClean="0"/>
              <a:t>The term Triduum means three days.  We look at the </a:t>
            </a:r>
            <a:r>
              <a:rPr lang="en-US" sz="2400" dirty="0"/>
              <a:t>E</a:t>
            </a:r>
            <a:r>
              <a:rPr lang="en-US" sz="2400" dirty="0" smtClean="0"/>
              <a:t>aster </a:t>
            </a:r>
            <a:r>
              <a:rPr lang="en-US" sz="2400" dirty="0"/>
              <a:t>T</a:t>
            </a:r>
            <a:r>
              <a:rPr lang="en-US" sz="2400" dirty="0" smtClean="0"/>
              <a:t>riduum as one single celebration that lasts for three days.</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THE SPECIAL AND UNIQUE ELEMENTS</a:t>
            </a:r>
            <a:endParaRPr lang="en-US" dirty="0"/>
          </a:p>
        </p:txBody>
      </p:sp>
      <p:sp>
        <p:nvSpPr>
          <p:cNvPr id="4" name="Content Placeholder 3"/>
          <p:cNvSpPr>
            <a:spLocks noGrp="1"/>
          </p:cNvSpPr>
          <p:nvPr>
            <p:ph idx="1"/>
          </p:nvPr>
        </p:nvSpPr>
        <p:spPr/>
        <p:txBody>
          <a:bodyPr>
            <a:normAutofit/>
          </a:bodyPr>
          <a:lstStyle/>
          <a:p>
            <a:r>
              <a:rPr lang="en-US" sz="2400" dirty="0" smtClean="0"/>
              <a:t>LIGHT</a:t>
            </a:r>
            <a:br>
              <a:rPr lang="en-US" sz="2400" dirty="0" smtClean="0"/>
            </a:br>
            <a:r>
              <a:rPr lang="en-US" sz="2400" dirty="0" smtClean="0"/>
              <a:t>EXULTET</a:t>
            </a:r>
            <a:br>
              <a:rPr lang="en-US" sz="2400" dirty="0" smtClean="0"/>
            </a:br>
            <a:r>
              <a:rPr lang="en-US" sz="2400" dirty="0" smtClean="0"/>
              <a:t>GLORIA</a:t>
            </a:r>
            <a:br>
              <a:rPr lang="en-US" sz="2400" dirty="0" smtClean="0"/>
            </a:br>
            <a:r>
              <a:rPr lang="en-US" sz="2400" dirty="0" smtClean="0"/>
              <a:t>SALVATION HISTORY</a:t>
            </a:r>
            <a:br>
              <a:rPr lang="en-US" sz="2400" dirty="0" smtClean="0"/>
            </a:br>
            <a:r>
              <a:rPr lang="en-US" sz="2400" dirty="0" smtClean="0"/>
              <a:t>BLESSING OF THE WATER</a:t>
            </a:r>
            <a:br>
              <a:rPr lang="en-US" sz="2400" dirty="0" smtClean="0"/>
            </a:br>
            <a:r>
              <a:rPr lang="en-US" sz="2400" dirty="0" smtClean="0"/>
              <a:t>INITIATION</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smtClean="0">
                <a:solidFill>
                  <a:schemeClr val="accent5">
                    <a:lumMod val="60000"/>
                    <a:lumOff val="40000"/>
                  </a:schemeClr>
                </a:solidFill>
              </a:rPr>
              <a:t/>
            </a:r>
            <a:br>
              <a:rPr lang="en-US" sz="3600" dirty="0" smtClean="0">
                <a:solidFill>
                  <a:schemeClr val="accent5">
                    <a:lumMod val="60000"/>
                    <a:lumOff val="40000"/>
                  </a:schemeClr>
                </a:solidFill>
              </a:rPr>
            </a:br>
            <a:r>
              <a:rPr lang="en-US" sz="3600" dirty="0">
                <a:solidFill>
                  <a:schemeClr val="accent5">
                    <a:lumMod val="60000"/>
                    <a:lumOff val="40000"/>
                  </a:schemeClr>
                </a:solidFill>
              </a:rPr>
              <a:t/>
            </a:r>
            <a:br>
              <a:rPr lang="en-US" sz="3600" dirty="0">
                <a:solidFill>
                  <a:schemeClr val="accent5">
                    <a:lumMod val="60000"/>
                    <a:lumOff val="40000"/>
                  </a:schemeClr>
                </a:solidFill>
              </a:rPr>
            </a:br>
            <a:r>
              <a:rPr lang="en-US" sz="3600" dirty="0" smtClean="0">
                <a:solidFill>
                  <a:schemeClr val="accent5">
                    <a:lumMod val="60000"/>
                    <a:lumOff val="40000"/>
                  </a:schemeClr>
                </a:solidFill>
              </a:rPr>
              <a:t/>
            </a:r>
            <a:br>
              <a:rPr lang="en-US" sz="3600" dirty="0" smtClean="0">
                <a:solidFill>
                  <a:schemeClr val="accent5">
                    <a:lumMod val="60000"/>
                    <a:lumOff val="40000"/>
                  </a:schemeClr>
                </a:solidFill>
              </a:rPr>
            </a:br>
            <a:endParaRPr lang="en-US" sz="3600" dirty="0">
              <a:solidFill>
                <a:srgbClr val="7030A0"/>
              </a:solidFill>
            </a:endParaRPr>
          </a:p>
        </p:txBody>
      </p:sp>
      <p:sp>
        <p:nvSpPr>
          <p:cNvPr id="3" name="Content Placeholder 2"/>
          <p:cNvSpPr>
            <a:spLocks noGrp="1"/>
          </p:cNvSpPr>
          <p:nvPr>
            <p:ph idx="1"/>
          </p:nvPr>
        </p:nvSpPr>
        <p:spPr/>
        <p:txBody>
          <a:bodyPr/>
          <a:lstStyle/>
          <a:p>
            <a:r>
              <a:rPr lang="en-US" sz="2800" dirty="0" smtClean="0"/>
              <a:t>WE CANNOT RUSH A VIGIL, IT MUST TAKE AS LONG AS IT TAKES</a:t>
            </a:r>
            <a:r>
              <a:rPr lang="en-US" sz="1400" dirty="0" smtClean="0">
                <a:solidFill>
                  <a:srgbClr val="7030A0"/>
                </a:solidFill>
              </a:rPr>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PURPOSEFUL REPETITION…..</a:t>
            </a:r>
            <a:endParaRPr lang="en-US" dirty="0"/>
          </a:p>
        </p:txBody>
      </p:sp>
      <p:sp>
        <p:nvSpPr>
          <p:cNvPr id="4" name="Content Placeholder 3"/>
          <p:cNvSpPr>
            <a:spLocks noGrp="1"/>
          </p:cNvSpPr>
          <p:nvPr>
            <p:ph idx="1"/>
          </p:nvPr>
        </p:nvSpPr>
        <p:spPr/>
        <p:txBody>
          <a:bodyPr>
            <a:normAutofit/>
          </a:bodyPr>
          <a:lstStyle/>
          <a:p>
            <a:r>
              <a:rPr lang="en-US" sz="2400" dirty="0" smtClean="0"/>
              <a:t>IT IS SAID THAT THE EASTER TRIDUUM IS SO FULL OF MOMENTS THAT CAN TOUCH OUR INNER BEING AND MOVE OUR SOUL THAT WE WOULD NOT BE ABLE TO EXPERIENCE THEM MORE THAN ONCE A YEAR.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JESUS’ SAVING ACTION COMES ALIVE IN THE LITURGY</a:t>
            </a:r>
            <a:endParaRPr lang="en-US" dirty="0"/>
          </a:p>
        </p:txBody>
      </p:sp>
      <p:sp>
        <p:nvSpPr>
          <p:cNvPr id="4" name="Subtitle 3"/>
          <p:cNvSpPr>
            <a:spLocks noGrp="1"/>
          </p:cNvSpPr>
          <p:nvPr>
            <p:ph idx="1"/>
          </p:nvPr>
        </p:nvSpPr>
        <p:spPr/>
        <p:txBody>
          <a:bodyPr>
            <a:normAutofit/>
          </a:bodyPr>
          <a:lstStyle/>
          <a:p>
            <a:r>
              <a:rPr lang="en-US" sz="2400" dirty="0"/>
              <a:t>Each of these days “tells” a different part of the story of Jesus saving action.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sz="3600" dirty="0" smtClean="0"/>
              <a:t>THE FOUNDATIONS ARE TRULY ANCIENT</a:t>
            </a:r>
            <a:endParaRPr lang="en-US" sz="3600" dirty="0"/>
          </a:p>
        </p:txBody>
      </p:sp>
      <p:sp>
        <p:nvSpPr>
          <p:cNvPr id="4" name="Content Placeholder 3"/>
          <p:cNvSpPr>
            <a:spLocks noGrp="1"/>
          </p:cNvSpPr>
          <p:nvPr>
            <p:ph idx="1"/>
          </p:nvPr>
        </p:nvSpPr>
        <p:spPr/>
        <p:txBody>
          <a:bodyPr>
            <a:normAutofit/>
          </a:bodyPr>
          <a:lstStyle/>
          <a:p>
            <a:r>
              <a:rPr lang="en-US" sz="2400" dirty="0"/>
              <a:t>Christians have been commemorating the death and resurrection of Jesus since Apostolic times, because his death and resurrection are at the heart of Christian salvation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a:bodyPr>
          <a:lstStyle/>
          <a:p>
            <a:r>
              <a:rPr lang="en-US" sz="2400" dirty="0"/>
              <a:t>Eventually Christians expanded this celebration to a three-day commemoration of Jesus’ passion, death, and resurrection, with the Easter vigil being the high point of the three day commemoration.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It is a long-held tradition, based on Biblical texts that Jesus died on a Friday and rose from the dead on Sunday.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THE QUESTION OF THREE DAYS?</a:t>
            </a:r>
            <a:endParaRPr lang="en-US" sz="4000" dirty="0"/>
          </a:p>
        </p:txBody>
      </p:sp>
      <p:sp>
        <p:nvSpPr>
          <p:cNvPr id="3" name="Content Placeholder 2"/>
          <p:cNvSpPr>
            <a:spLocks noGrp="1"/>
          </p:cNvSpPr>
          <p:nvPr>
            <p:ph idx="1"/>
          </p:nvPr>
        </p:nvSpPr>
        <p:spPr/>
        <p:txBody>
          <a:bodyPr>
            <a:normAutofit/>
          </a:bodyPr>
          <a:lstStyle/>
          <a:p>
            <a:r>
              <a:rPr lang="en-US" sz="2400" dirty="0" smtClean="0"/>
              <a:t>Even though </a:t>
            </a:r>
            <a:r>
              <a:rPr lang="en-US" sz="2400" dirty="0"/>
              <a:t>J</a:t>
            </a:r>
            <a:r>
              <a:rPr lang="en-US" sz="2400" dirty="0" smtClean="0"/>
              <a:t>esus tells us that he was to be in the heart of the earth for three days, this includes partial days.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VATICAN II RESTORED THE LITURGICAL IMPORTANCE OF THE TRIDUUM</a:t>
            </a:r>
            <a:endParaRPr lang="en-US" dirty="0"/>
          </a:p>
        </p:txBody>
      </p:sp>
      <p:sp>
        <p:nvSpPr>
          <p:cNvPr id="3" name="Content Placeholder 2"/>
          <p:cNvSpPr>
            <a:spLocks noGrp="1"/>
          </p:cNvSpPr>
          <p:nvPr>
            <p:ph idx="1"/>
          </p:nvPr>
        </p:nvSpPr>
        <p:spPr/>
        <p:txBody>
          <a:bodyPr>
            <a:normAutofit/>
          </a:bodyPr>
          <a:lstStyle/>
          <a:p>
            <a:r>
              <a:rPr lang="en-US" sz="2400" dirty="0" smtClean="0"/>
              <a:t>Since the liturgical reforms of the </a:t>
            </a:r>
            <a:r>
              <a:rPr lang="en-US" sz="2400" dirty="0"/>
              <a:t>S</a:t>
            </a:r>
            <a:r>
              <a:rPr lang="en-US" sz="2400" dirty="0" smtClean="0"/>
              <a:t>econd </a:t>
            </a:r>
            <a:r>
              <a:rPr lang="en-US" sz="2400" dirty="0"/>
              <a:t>V</a:t>
            </a:r>
            <a:r>
              <a:rPr lang="en-US" sz="2400" dirty="0" smtClean="0"/>
              <a:t>atican </a:t>
            </a:r>
            <a:r>
              <a:rPr lang="en-US" sz="2400" dirty="0"/>
              <a:t>C</a:t>
            </a:r>
            <a:r>
              <a:rPr lang="en-US" sz="2400" dirty="0" smtClean="0"/>
              <a:t>ouncil, the </a:t>
            </a:r>
            <a:r>
              <a:rPr lang="en-US" sz="2400" dirty="0"/>
              <a:t>E</a:t>
            </a:r>
            <a:r>
              <a:rPr lang="en-US" sz="2400" dirty="0" smtClean="0"/>
              <a:t>aster </a:t>
            </a:r>
            <a:r>
              <a:rPr lang="en-US" sz="2400" dirty="0"/>
              <a:t>V</a:t>
            </a:r>
            <a:r>
              <a:rPr lang="en-US" sz="2400" dirty="0" smtClean="0"/>
              <a:t>igil and the Triduum, have regained their position of prominence in the western Catholic liturgical calendar.</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 RITES</Template>
  <TotalTime>3908</TotalTime>
  <Words>2416</Words>
  <Application>Microsoft Office PowerPoint</Application>
  <PresentationFormat>On-screen Show (4:3)</PresentationFormat>
  <Paragraphs>108</Paragraphs>
  <Slides>32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Century Gothic</vt:lpstr>
      <vt:lpstr>Wingdings 2</vt:lpstr>
      <vt:lpstr>Quotable</vt:lpstr>
      <vt:lpstr>THE TRIDUUM</vt:lpstr>
      <vt:lpstr>                                                          THE CENTRALITY OF THE PASCHAL MYSTERY</vt:lpstr>
      <vt:lpstr>THE ORIGIN OF THE WORD “TRIDUUM”</vt:lpstr>
      <vt:lpstr>JESUS’ SAVING ACTION COMES ALIVE IN THE LITURGY</vt:lpstr>
      <vt:lpstr>THE FOUNDATIONS ARE TRULY ANCIENT</vt:lpstr>
      <vt:lpstr>PowerPoint Presentation</vt:lpstr>
      <vt:lpstr>PowerPoint Presentation</vt:lpstr>
      <vt:lpstr>THE QUESTION OF THREE DAYS?</vt:lpstr>
      <vt:lpstr>VATICAN II RESTORED THE LITURGICAL IMPORTANCE OF THE TRIDUUM</vt:lpstr>
      <vt:lpstr>THE JOY OF THE RESURRECTION CANNOT BE CONFINED TO A SINGLE DAY</vt:lpstr>
      <vt:lpstr>The Catechism of the Catholic Church instructs us:</vt:lpstr>
      <vt:lpstr>PowerPoint Presentation</vt:lpstr>
      <vt:lpstr>THE MYSTERY OF TIME ENCAPSULATED IN THE LITURGICAL CELEBRATION</vt:lpstr>
      <vt:lpstr>THE MYSTERY OF TEMPORALITY</vt:lpstr>
      <vt:lpstr>PowerPoint Presentation</vt:lpstr>
      <vt:lpstr>PowerPoint Presentation</vt:lpstr>
      <vt:lpstr>WE ARE TEMPORALLY A PILGRIM PEOPLE</vt:lpstr>
      <vt:lpstr>WE FOLLOW A SCHEDULE THAT IS NOT OUR OWN</vt:lpstr>
      <vt:lpstr>PowerPoint Presentation</vt:lpstr>
      <vt:lpstr>PowerPoint Presentation</vt:lpstr>
      <vt:lpstr>ACCORDING TO OUR LITURGICAL DOCUMENTS</vt:lpstr>
      <vt:lpstr>ANAMNESIS</vt:lpstr>
      <vt:lpstr>THE CHRISTIAN PASSOVER</vt:lpstr>
      <vt:lpstr>THE THREE DAYS BEGINS WITH A SOLEMN PROCESSION</vt:lpstr>
      <vt:lpstr>ELEMENTS UNIQUE TO HOLY THURSDAY</vt:lpstr>
      <vt:lpstr>THE TRANSITION FROM HOLY THURSDAY TO GOOD FRIDAY</vt:lpstr>
      <vt:lpstr>THE GOOD FRIDAY FAST</vt:lpstr>
      <vt:lpstr>THE (ROLE) OF THE ELECT ON GOOD FRIDAY</vt:lpstr>
      <vt:lpstr>THE EASTER VIGIL – A TRULY UNIQUE AND PROFOUNDLY HISTORICAL CELEBRATION</vt:lpstr>
      <vt:lpstr>THE SPECIAL AND UNIQUE ELEMENTS</vt:lpstr>
      <vt:lpstr>   </vt:lpstr>
      <vt:lpstr>PURPOSEFUL REPETITION…..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Norms for the Liturgical Year and the Calendar #18</dc:title>
  <dc:creator>Patty</dc:creator>
  <cp:lastModifiedBy>Patricia Mann</cp:lastModifiedBy>
  <cp:revision>289</cp:revision>
  <dcterms:created xsi:type="dcterms:W3CDTF">2011-03-12T05:46:14Z</dcterms:created>
  <dcterms:modified xsi:type="dcterms:W3CDTF">2014-09-02T04:32:54Z</dcterms:modified>
</cp:coreProperties>
</file>